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1.xml" ContentType="application/vnd.openxmlformats-officedocument.themeOverride+xml"/>
  <Override PartName="/ppt/theme/themeOverride2.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33" r:id="rId18"/>
    <p:sldId id="303" r:id="rId19"/>
    <p:sldId id="334" r:id="rId20"/>
    <p:sldId id="293" r:id="rId21"/>
    <p:sldId id="277" r:id="rId22"/>
    <p:sldId id="284" r:id="rId23"/>
    <p:sldId id="269"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317" r:id="rId39"/>
    <p:sldId id="294" r:id="rId40"/>
    <p:sldId id="296" r:id="rId41"/>
    <p:sldId id="318" r:id="rId42"/>
    <p:sldId id="319" r:id="rId43"/>
    <p:sldId id="321" r:id="rId44"/>
    <p:sldId id="322" r:id="rId45"/>
    <p:sldId id="323" r:id="rId46"/>
    <p:sldId id="324" r:id="rId47"/>
    <p:sldId id="288" r:id="rId48"/>
    <p:sldId id="289" r:id="rId49"/>
    <p:sldId id="320" r:id="rId50"/>
    <p:sldId id="274" r:id="rId51"/>
    <p:sldId id="27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100" d="100"/>
          <a:sy n="100" d="100"/>
        </p:scale>
        <p:origin x="1248"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notesMaster" Target="notesMasters/notesMaster1.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61"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4/5/2024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jpeg>
</file>

<file path=ppt/media/image25.png>
</file>

<file path=ppt/media/image26.png>
</file>

<file path=ppt/media/image27.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tijnvanderLippe/IBM-Data-Science-Professional-Certificate/blob/main/Module%2010%20Applied%20Data%20Science%20Capstone/Week%201%20Data%20collection%20and%20wrangling/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StijnvanderLippe/IBM-Data-Science-Professional-Certificate/blob/main/Module%2010%20Applied%20Data%20Science%20Capstone/Week%202%20Exploratory%20data%20analysis/jupyter-labs-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StijnvanderLippe/IBM-Data-Science-Professional-Certificate/blob/main/Module%2010%20Applied%20Data%20Science%20Capstone/Week%202%20Exploratory%20data%20analysis/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StijnvanderLippe/IBM-Data-Science-Professional-Certificate/blob/main/Module%2010%20Applied%20Data%20Science%20Capstone/Week%203%20Interactive%20visual%20analytics%20and%20dashboard/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StijnvanderLippe/IBM-Data-Science-Professional-Certificate/blob/main/Module%2010%20Applied%20Data%20Science%20Capstone/Week%203%20Interactive%20visual%20analytics%20and%20dashboard/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themeOverride" Target="../theme/themeOverride2.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StijnvanderLippe/IBM-Data-Science-Professional-Certificate/blob/main/Module%2010%20Applied%20Data%20Science%20Capstone/Week%204%20Predictive%20analysis/SpaceX_Machine_Learning_Prediction_Part_5.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StijnvanderLippe/IBM-Data-Science-Professional-Certificate/blob/main/Module%2010%20Applied%20Data%20Science%20Capstone/Week%201%20Data%20collection%20and%20wrangling/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StijnvanderLippe/IBM-Data-Science-Professional-Certificate/blob/main/Module%2010%20Applied%20Data%20Science%20Capstone/Week%201%20Data%20collection%20and%20wrangling/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Stijn van der Lippe</a:t>
            </a:r>
          </a:p>
          <a:p>
            <a:r>
              <a:rPr lang="en-US" dirty="0">
                <a:solidFill>
                  <a:schemeClr val="bg2"/>
                </a:solidFill>
                <a:latin typeface="Abadi" panose="020B0604020104020204" pitchFamily="34" charset="0"/>
                <a:ea typeface="SF Pro" pitchFamily="2" charset="0"/>
                <a:cs typeface="SF Pro" pitchFamily="2" charset="0"/>
              </a:rPr>
              <a:t>2024-04-05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Before we can analyze the gathered data, we need to process it.</a:t>
            </a:r>
          </a:p>
          <a:p>
            <a:r>
              <a:rPr lang="en-US" sz="2200" dirty="0">
                <a:solidFill>
                  <a:schemeClr val="accent3">
                    <a:lumMod val="25000"/>
                  </a:schemeClr>
                </a:solidFill>
                <a:latin typeface="Abadi" panose="020B0604020104020204" pitchFamily="34" charset="0"/>
              </a:rPr>
              <a:t>These steps include removing null data, removing unnecessary information and creating the desired outcome of our classification algorithms.</a:t>
            </a: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The source code for the data wrangling process can be found </a:t>
            </a:r>
            <a:r>
              <a:rPr lang="en-US" sz="2200" dirty="0">
                <a:solidFill>
                  <a:schemeClr val="accent3">
                    <a:lumMod val="25000"/>
                  </a:schemeClr>
                </a:solidFill>
                <a:latin typeface="Abadi" panose="020B0604020104020204" pitchFamily="34" charset="0"/>
                <a:hlinkClick r:id="rId3"/>
              </a:rPr>
              <a:t>here</a:t>
            </a:r>
            <a:r>
              <a:rPr lang="en-US" sz="2200" dirty="0">
                <a:solidFill>
                  <a:schemeClr val="accent3">
                    <a:lumMod val="25000"/>
                  </a:schemeClr>
                </a:solidFill>
                <a:latin typeface="Abadi" panose="020B0604020104020204" pitchFamily="34" charset="0"/>
              </a:rPr>
              <a:t>.</a:t>
            </a: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3074" name="Picture 2">
            <a:extLst>
              <a:ext uri="{FF2B5EF4-FFF2-40B4-BE49-F238E27FC236}">
                <a16:creationId xmlns:a16="http://schemas.microsoft.com/office/drawing/2014/main" id="{C454CE95-5390-C9E3-1672-D73FBC25B27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71925" y="3071813"/>
            <a:ext cx="4248150" cy="24889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gather initial insights after the data wrangling process. This allows us to get an initial idea of how the data is distributed, and what features may be related to the successful landing of the first stage rocket.</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source code for the exploratory data analysis can be found </a:t>
            </a:r>
            <a:r>
              <a:rPr lang="en-US" sz="2200" dirty="0">
                <a:solidFill>
                  <a:schemeClr val="accent3">
                    <a:lumMod val="25000"/>
                  </a:schemeClr>
                </a:solidFill>
                <a:latin typeface="Abadi" panose="020B0604020104020204" pitchFamily="34" charset="0"/>
                <a:hlinkClick r:id="rId3"/>
              </a:rPr>
              <a:t>here</a:t>
            </a:r>
            <a:r>
              <a:rPr lang="en-US" sz="2200" dirty="0">
                <a:solidFill>
                  <a:schemeClr val="accent3">
                    <a:lumMod val="25000"/>
                  </a:schemeClr>
                </a:solidFill>
                <a:latin typeface="Abadi" panose="020B0604020104020204" pitchFamily="34" charset="0"/>
              </a:rPr>
              <a: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panose="020B0604020104020204" pitchFamily="34" charset="0"/>
              </a:rPr>
              <a:t>We use SQL to gather additional insights into our data. This includes:</a:t>
            </a:r>
          </a:p>
          <a:p>
            <a:pPr lvl="1">
              <a:lnSpc>
                <a:spcPct val="100000"/>
              </a:lnSpc>
              <a:spcBef>
                <a:spcPts val="1400"/>
              </a:spcBef>
            </a:pPr>
            <a:r>
              <a:rPr lang="en-US" sz="1400" dirty="0">
                <a:solidFill>
                  <a:schemeClr val="accent3">
                    <a:lumMod val="25000"/>
                  </a:schemeClr>
                </a:solidFill>
                <a:latin typeface="Abadi" panose="020B0604020104020204" pitchFamily="34" charset="0"/>
              </a:rPr>
              <a:t>We find the total payload mass of boosters launched by NASA (CRS).</a:t>
            </a:r>
          </a:p>
          <a:p>
            <a:pPr lvl="1">
              <a:lnSpc>
                <a:spcPct val="100000"/>
              </a:lnSpc>
              <a:spcBef>
                <a:spcPts val="1400"/>
              </a:spcBef>
            </a:pPr>
            <a:r>
              <a:rPr lang="en-US" sz="1400" dirty="0">
                <a:solidFill>
                  <a:schemeClr val="accent3">
                    <a:lumMod val="25000"/>
                  </a:schemeClr>
                </a:solidFill>
                <a:latin typeface="Abadi" panose="020B0604020104020204" pitchFamily="34" charset="0"/>
              </a:rPr>
              <a:t>We find the average payload mass carried by booster F9 v1.1.</a:t>
            </a:r>
          </a:p>
          <a:p>
            <a:pPr lvl="1">
              <a:lnSpc>
                <a:spcPct val="100000"/>
              </a:lnSpc>
              <a:spcBef>
                <a:spcPts val="1400"/>
              </a:spcBef>
            </a:pPr>
            <a:r>
              <a:rPr lang="en-US" sz="1400" dirty="0">
                <a:solidFill>
                  <a:schemeClr val="accent3">
                    <a:lumMod val="25000"/>
                  </a:schemeClr>
                </a:solidFill>
                <a:latin typeface="Abadi" panose="020B0604020104020204" pitchFamily="34" charset="0"/>
              </a:rPr>
              <a:t>We find the date of the first successful landing on a ground pad.</a:t>
            </a:r>
          </a:p>
          <a:p>
            <a:pPr lvl="1">
              <a:lnSpc>
                <a:spcPct val="100000"/>
              </a:lnSpc>
              <a:spcBef>
                <a:spcPts val="1400"/>
              </a:spcBef>
            </a:pPr>
            <a:r>
              <a:rPr lang="en-US" sz="1400" dirty="0">
                <a:solidFill>
                  <a:schemeClr val="accent3">
                    <a:lumMod val="25000"/>
                  </a:schemeClr>
                </a:solidFill>
                <a:latin typeface="Abadi" panose="020B0604020104020204" pitchFamily="34" charset="0"/>
              </a:rPr>
              <a:t>We find the </a:t>
            </a:r>
            <a:r>
              <a:rPr lang="en-GB" sz="1400" dirty="0">
                <a:solidFill>
                  <a:schemeClr val="accent3">
                    <a:lumMod val="25000"/>
                  </a:schemeClr>
                </a:solidFill>
                <a:latin typeface="Abadi" panose="020B0604020104020204" pitchFamily="34" charset="0"/>
              </a:rPr>
              <a:t>names of the boosters which have successfully landed on a drone ship and have payload mass greater than 4000 kg but less than 6000 kg.</a:t>
            </a:r>
          </a:p>
          <a:p>
            <a:pPr lvl="1">
              <a:lnSpc>
                <a:spcPct val="100000"/>
              </a:lnSpc>
              <a:spcBef>
                <a:spcPts val="1400"/>
              </a:spcBef>
            </a:pPr>
            <a:r>
              <a:rPr lang="en-GB" sz="1400" dirty="0">
                <a:solidFill>
                  <a:schemeClr val="accent3">
                    <a:lumMod val="25000"/>
                  </a:schemeClr>
                </a:solidFill>
                <a:latin typeface="Abadi" panose="020B0604020104020204" pitchFamily="34" charset="0"/>
              </a:rPr>
              <a:t>We find the total number of successful and failure mission outcomes.</a:t>
            </a:r>
          </a:p>
          <a:p>
            <a:pPr lvl="1">
              <a:lnSpc>
                <a:spcPct val="100000"/>
              </a:lnSpc>
              <a:spcBef>
                <a:spcPts val="1400"/>
              </a:spcBef>
            </a:pPr>
            <a:r>
              <a:rPr lang="en-GB" sz="1400" dirty="0">
                <a:solidFill>
                  <a:schemeClr val="accent3">
                    <a:lumMod val="25000"/>
                  </a:schemeClr>
                </a:solidFill>
                <a:latin typeface="Abadi" panose="020B0604020104020204" pitchFamily="34" charset="0"/>
              </a:rPr>
              <a:t>We find the names of the booster versions which have carried the maximum payload mass.</a:t>
            </a:r>
          </a:p>
          <a:p>
            <a:pPr lvl="1">
              <a:lnSpc>
                <a:spcPct val="100000"/>
              </a:lnSpc>
              <a:spcBef>
                <a:spcPts val="1400"/>
              </a:spcBef>
            </a:pPr>
            <a:r>
              <a:rPr lang="en-GB" sz="1400" dirty="0">
                <a:solidFill>
                  <a:schemeClr val="accent3">
                    <a:lumMod val="25000"/>
                  </a:schemeClr>
                </a:solidFill>
                <a:latin typeface="Abadi" panose="020B0604020104020204" pitchFamily="34" charset="0"/>
              </a:rPr>
              <a:t>We find the month names, booster versions and launch sites for failed landings on a drone ship in the year 2015.</a:t>
            </a:r>
          </a:p>
          <a:p>
            <a:pPr lvl="1">
              <a:lnSpc>
                <a:spcPct val="100000"/>
              </a:lnSpc>
              <a:spcBef>
                <a:spcPts val="1400"/>
              </a:spcBef>
            </a:pPr>
            <a:r>
              <a:rPr lang="en-GB" sz="1400" dirty="0">
                <a:solidFill>
                  <a:schemeClr val="accent3">
                    <a:lumMod val="25000"/>
                  </a:schemeClr>
                </a:solidFill>
                <a:latin typeface="Abadi" panose="020B0604020104020204" pitchFamily="34" charset="0"/>
              </a:rPr>
              <a:t>We find the ranking of landing outcomes (such as Failure (drone ship) or Success (ground pad)) between the date 2010-06-04 and 2017-03-20, in descending order.</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source code for EDA with SQL can be found </a:t>
            </a:r>
            <a:r>
              <a:rPr lang="en-US" sz="2200" dirty="0">
                <a:solidFill>
                  <a:schemeClr val="accent3">
                    <a:lumMod val="25000"/>
                  </a:schemeClr>
                </a:solidFill>
                <a:latin typeface="Abadi" panose="020B0604020104020204" pitchFamily="34" charset="0"/>
                <a:hlinkClick r:id="rId3"/>
              </a:rPr>
              <a:t>here</a:t>
            </a:r>
            <a:r>
              <a:rPr lang="en-US" sz="2200" dirty="0">
                <a:solidFill>
                  <a:schemeClr val="accent3">
                    <a:lumMod val="25000"/>
                  </a:schemeClr>
                </a:solidFill>
                <a:latin typeface="Abadi" panose="020B0604020104020204" pitchFamily="34" charset="0"/>
              </a:rPr>
              <a:t>.</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To get insight into the launch sites of the rockets, we create a map using Folium.</a:t>
            </a:r>
          </a:p>
          <a:p>
            <a:pPr>
              <a:lnSpc>
                <a:spcPct val="100000"/>
              </a:lnSpc>
              <a:spcBef>
                <a:spcPts val="1400"/>
              </a:spcBef>
            </a:pPr>
            <a:r>
              <a:rPr lang="en-US" sz="2200" dirty="0">
                <a:solidFill>
                  <a:schemeClr val="accent3">
                    <a:lumMod val="25000"/>
                  </a:schemeClr>
                </a:solidFill>
                <a:latin typeface="Abadi" panose="020B0604020104020204" pitchFamily="34" charset="0"/>
              </a:rPr>
              <a:t>This map marks the launch site locations to see their geographical location.</a:t>
            </a:r>
          </a:p>
          <a:p>
            <a:pPr>
              <a:lnSpc>
                <a:spcPct val="100000"/>
              </a:lnSpc>
              <a:spcBef>
                <a:spcPts val="1400"/>
              </a:spcBef>
            </a:pPr>
            <a:r>
              <a:rPr lang="en-US" sz="2200" dirty="0">
                <a:solidFill>
                  <a:schemeClr val="accent3">
                    <a:lumMod val="25000"/>
                  </a:schemeClr>
                </a:solidFill>
                <a:latin typeface="Abadi" panose="020B0604020104020204" pitchFamily="34" charset="0"/>
              </a:rPr>
              <a:t>Furthermore, we map successful and failed launches per launch site in a marker cluster. This allows us to easily see the success rate per launch site.</a:t>
            </a:r>
          </a:p>
          <a:p>
            <a:pPr>
              <a:lnSpc>
                <a:spcPct val="100000"/>
              </a:lnSpc>
              <a:spcBef>
                <a:spcPts val="1400"/>
              </a:spcBef>
            </a:pPr>
            <a:r>
              <a:rPr lang="en-US" sz="2200" dirty="0">
                <a:solidFill>
                  <a:schemeClr val="accent3">
                    <a:lumMod val="25000"/>
                  </a:schemeClr>
                </a:solidFill>
                <a:latin typeface="Abadi" panose="020B0604020104020204" pitchFamily="34" charset="0"/>
              </a:rPr>
              <a:t>Lastly, we mark the distance to nearby geographical features (coastlines, train lines, highways), to find if launch sites are a close to such locations, or if they need to keep a certain distance away from such locations.</a:t>
            </a:r>
          </a:p>
          <a:p>
            <a:endParaRPr lang="en-US" dirty="0">
              <a:latin typeface="Abadi" panose="020B0604020104020204" pitchFamily="34" charset="0"/>
            </a:endParaRPr>
          </a:p>
          <a:p>
            <a:r>
              <a:rPr lang="en-US" sz="2200" dirty="0">
                <a:latin typeface="Abadi" panose="020B0604020104020204" pitchFamily="34" charset="0"/>
              </a:rPr>
              <a:t>The source code for the Folium map can be found </a:t>
            </a:r>
            <a:r>
              <a:rPr lang="en-US" sz="2200" dirty="0">
                <a:latin typeface="Abadi" panose="020B0604020104020204" pitchFamily="34" charset="0"/>
                <a:hlinkClick r:id="rId3"/>
              </a:rPr>
              <a:t>here</a:t>
            </a:r>
            <a:r>
              <a:rPr lang="en-US" sz="2200" dirty="0">
                <a:latin typeface="Abadi" panose="020B0604020104020204" pitchFamily="34" charset="0"/>
              </a:rPr>
              <a:t>.</a:t>
            </a:r>
          </a:p>
          <a:p>
            <a:endParaRPr lang="en-US" dirty="0">
              <a:latin typeface="Abadi" panose="020B0604020104020204" pitchFamily="34" charset="0"/>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380967"/>
            <a:ext cx="10515600" cy="4351337"/>
          </a:xfrm>
          <a:prstGeom prst="rect">
            <a:avLst/>
          </a:prstGeom>
        </p:spPr>
        <p:txBody>
          <a:bodyPr>
            <a:normAutofit/>
          </a:bodyPr>
          <a:lstStyle/>
          <a:p>
            <a:r>
              <a:rPr lang="en-US" sz="2000" dirty="0">
                <a:latin typeface="Abadi" panose="020B0604020104020204" pitchFamily="34" charset="0"/>
              </a:rPr>
              <a:t>For instance, we see that launch site CCAFS LCS-40 has mostly unsuccessful launches and is 0.92 km away from a coastline.</a:t>
            </a: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pic>
        <p:nvPicPr>
          <p:cNvPr id="5122" name="Picture 2">
            <a:extLst>
              <a:ext uri="{FF2B5EF4-FFF2-40B4-BE49-F238E27FC236}">
                <a16:creationId xmlns:a16="http://schemas.microsoft.com/office/drawing/2014/main" id="{422C9577-AB5E-F73F-3443-6179693312E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981200"/>
            <a:ext cx="10214686" cy="46365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6679028"/>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A dashboard allows us to interact with the data in a way that static visualizations do not allow for.</a:t>
            </a:r>
          </a:p>
          <a:p>
            <a:pPr>
              <a:lnSpc>
                <a:spcPct val="100000"/>
              </a:lnSpc>
              <a:spcBef>
                <a:spcPts val="1400"/>
              </a:spcBef>
            </a:pPr>
            <a:r>
              <a:rPr lang="en-US" sz="2200" dirty="0">
                <a:solidFill>
                  <a:schemeClr val="accent3">
                    <a:lumMod val="25000"/>
                  </a:schemeClr>
                </a:solidFill>
                <a:latin typeface="Abadi" panose="020B0604020104020204" pitchFamily="34" charset="0"/>
              </a:rPr>
              <a:t>Hence, we developed a dashboard that allows us to get insight into the success rate of launches across all sites, or only a specific site.</a:t>
            </a:r>
          </a:p>
          <a:p>
            <a:pPr>
              <a:lnSpc>
                <a:spcPct val="100000"/>
              </a:lnSpc>
              <a:spcBef>
                <a:spcPts val="1400"/>
              </a:spcBef>
            </a:pPr>
            <a:r>
              <a:rPr lang="en-US" sz="2200" dirty="0">
                <a:solidFill>
                  <a:schemeClr val="accent3">
                    <a:lumMod val="25000"/>
                  </a:schemeClr>
                </a:solidFill>
                <a:latin typeface="Abadi" panose="020B0604020104020204" pitchFamily="34" charset="0"/>
              </a:rPr>
              <a:t>Furthermore, we can investigate how the payload mass affects the success rate of a launch, where we also distinguish between booster versions.</a:t>
            </a:r>
          </a:p>
          <a:p>
            <a:pPr>
              <a:lnSpc>
                <a:spcPct val="100000"/>
              </a:lnSpc>
              <a:spcBef>
                <a:spcPts val="1400"/>
              </a:spcBef>
            </a:pPr>
            <a:r>
              <a:rPr lang="en-US" sz="2200" dirty="0">
                <a:solidFill>
                  <a:schemeClr val="accent3">
                    <a:lumMod val="25000"/>
                  </a:schemeClr>
                </a:solidFill>
                <a:latin typeface="Abadi" panose="020B0604020104020204" pitchFamily="34" charset="0"/>
              </a:rPr>
              <a:t>This is valuable insight for the development of a classification algorithm.</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source code for the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dashboard can be found </a:t>
            </a:r>
            <a:r>
              <a:rPr lang="en-US" sz="2200" dirty="0">
                <a:solidFill>
                  <a:schemeClr val="accent3">
                    <a:lumMod val="25000"/>
                  </a:schemeClr>
                </a:solidFill>
                <a:latin typeface="Abadi" panose="020B0604020104020204" pitchFamily="34" charset="0"/>
                <a:hlinkClick r:id="rId3"/>
              </a:rPr>
              <a:t>here</a:t>
            </a:r>
            <a:r>
              <a:rPr lang="en-US" sz="2200" dirty="0">
                <a:solidFill>
                  <a:schemeClr val="accent3">
                    <a:lumMod val="25000"/>
                  </a:schemeClr>
                </a:solidFill>
                <a:latin typeface="Abadi" panose="020B0604020104020204" pitchFamily="34" charset="0"/>
              </a:rPr>
              <a:t>.</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pic>
        <p:nvPicPr>
          <p:cNvPr id="6148" name="Picture 4">
            <a:extLst>
              <a:ext uri="{FF2B5EF4-FFF2-40B4-BE49-F238E27FC236}">
                <a16:creationId xmlns:a16="http://schemas.microsoft.com/office/drawing/2014/main" id="{624B927A-7D94-4DF9-8D41-13DBFF936E3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85180" y="2411373"/>
            <a:ext cx="8621639" cy="437480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C1A465C-B6E0-C0D2-7D3D-CFE934B03CB8}"/>
              </a:ext>
            </a:extLst>
          </p:cNvPr>
          <p:cNvSpPr txBox="1"/>
          <p:nvPr/>
        </p:nvSpPr>
        <p:spPr>
          <a:xfrm>
            <a:off x="770011" y="1488043"/>
            <a:ext cx="10687961" cy="923330"/>
          </a:xfrm>
          <a:prstGeom prst="rect">
            <a:avLst/>
          </a:prstGeom>
          <a:noFill/>
        </p:spPr>
        <p:txBody>
          <a:bodyPr wrap="square" rtlCol="0">
            <a:spAutoFit/>
          </a:bodyPr>
          <a:lstStyle/>
          <a:p>
            <a:r>
              <a:rPr lang="en-GB" dirty="0"/>
              <a:t>This is screenshot of the dashboard, where we see the distribution of successful (1) and unsuccessful (0) launches in a pie chart. Furthermore, we see the relationship between payload mass and successful landing, distinguishing also by booster version.</a:t>
            </a:r>
          </a:p>
        </p:txBody>
      </p:sp>
    </p:spTree>
    <p:extLst>
      <p:ext uri="{BB962C8B-B14F-4D97-AF65-F5344CB8AC3E}">
        <p14:creationId xmlns:p14="http://schemas.microsoft.com/office/powerpoint/2010/main" val="832991357"/>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775200"/>
          </a:xfrm>
          <a:prstGeom prst="rect">
            <a:avLst/>
          </a:prstGeom>
        </p:spPr>
        <p:txBody>
          <a:bodyPr>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Now that the data has been collected and we have gained initial insights, we want to use the historical launch data to predict if a future launch will be successful.</a:t>
            </a:r>
          </a:p>
          <a:p>
            <a:pPr>
              <a:lnSpc>
                <a:spcPct val="100000"/>
              </a:lnSpc>
              <a:spcBef>
                <a:spcPts val="1400"/>
              </a:spcBef>
            </a:pPr>
            <a:r>
              <a:rPr lang="en-US" sz="2200" dirty="0">
                <a:solidFill>
                  <a:schemeClr val="accent3">
                    <a:lumMod val="25000"/>
                  </a:schemeClr>
                </a:solidFill>
                <a:latin typeface="Abadi" panose="020B0604020104020204" pitchFamily="34" charset="0"/>
              </a:rPr>
              <a:t>This is a classification problem, and we built, optimize and </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evaluate various algorithms to find which works best for this problem.</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source code for the model training and evaluation can be found </a:t>
            </a:r>
            <a:r>
              <a:rPr lang="en-US" sz="2200" dirty="0">
                <a:solidFill>
                  <a:schemeClr val="accent3">
                    <a:lumMod val="25000"/>
                  </a:schemeClr>
                </a:solidFill>
                <a:latin typeface="Abadi" panose="020B0604020104020204" pitchFamily="34" charset="0"/>
                <a:hlinkClick r:id="rId3"/>
              </a:rPr>
              <a:t>here</a:t>
            </a:r>
            <a:r>
              <a:rPr lang="en-US" sz="2200" dirty="0">
                <a:solidFill>
                  <a:schemeClr val="accent3">
                    <a:lumMod val="25000"/>
                  </a:schemeClr>
                </a:solidFill>
                <a:latin typeface="Abadi" panose="020B0604020104020204" pitchFamily="34" charset="0"/>
              </a:rPr>
              <a:t>.</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7170" name="Picture 2">
            <a:extLst>
              <a:ext uri="{FF2B5EF4-FFF2-40B4-BE49-F238E27FC236}">
                <a16:creationId xmlns:a16="http://schemas.microsoft.com/office/drawing/2014/main" id="{451ACCC3-1253-E3AB-BAE5-E404DCBE9F7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3177" r="32353"/>
          <a:stretch/>
        </p:blipFill>
        <p:spPr bwMode="auto">
          <a:xfrm>
            <a:off x="8786510" y="2433150"/>
            <a:ext cx="2790825" cy="3667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3711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515600" cy="1621663"/>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We will now present the results of the exploratory data analysis.</a:t>
            </a:r>
          </a:p>
          <a:p>
            <a:pPr>
              <a:lnSpc>
                <a:spcPct val="100000"/>
              </a:lnSpc>
              <a:spcBef>
                <a:spcPts val="1400"/>
              </a:spcBef>
            </a:pPr>
            <a:r>
              <a:rPr lang="en-US" sz="2200" dirty="0">
                <a:solidFill>
                  <a:schemeClr val="accent3">
                    <a:lumMod val="25000"/>
                  </a:schemeClr>
                </a:solidFill>
                <a:latin typeface="Abadi" panose="020B0604020104020204" pitchFamily="34" charset="0"/>
              </a:rPr>
              <a:t>Furthermore, we will show how we can interact with our data, using a dashboard that we developed.</a:t>
            </a:r>
          </a:p>
          <a:p>
            <a:pPr>
              <a:lnSpc>
                <a:spcPct val="100000"/>
              </a:lnSpc>
              <a:spcBef>
                <a:spcPts val="1400"/>
              </a:spcBef>
            </a:pPr>
            <a:r>
              <a:rPr lang="en-US" sz="2200" dirty="0">
                <a:solidFill>
                  <a:schemeClr val="accent3">
                    <a:lumMod val="25000"/>
                  </a:schemeClr>
                </a:solidFill>
                <a:latin typeface="Abadi" panose="020B0604020104020204" pitchFamily="34" charset="0"/>
              </a:rPr>
              <a:t>Finally, we show the results of our predictive analysis using classification algorithms.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see that CCAFS SLC-40 has the largest number of launches. Additionally, there is no clear majority of successful or unsuccessful launches at this site.</a:t>
            </a:r>
          </a:p>
          <a:p>
            <a:pPr>
              <a:lnSpc>
                <a:spcPct val="100000"/>
              </a:lnSpc>
              <a:spcBef>
                <a:spcPts val="1400"/>
              </a:spcBef>
            </a:pPr>
            <a:r>
              <a:rPr lang="en-US" sz="2200" dirty="0">
                <a:solidFill>
                  <a:schemeClr val="accent3">
                    <a:lumMod val="25000"/>
                  </a:schemeClr>
                </a:solidFill>
                <a:latin typeface="Abadi" panose="020B0604020104020204" pitchFamily="34" charset="0"/>
              </a:rPr>
              <a:t>In contrast, VAFB SLC 4E and KSC LC 39A seem to have a majority of successful launches.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a:extLst>
              <a:ext uri="{FF2B5EF4-FFF2-40B4-BE49-F238E27FC236}">
                <a16:creationId xmlns:a16="http://schemas.microsoft.com/office/drawing/2014/main" id="{3DE27790-FA75-34FA-CF4E-03F831586237}"/>
              </a:ext>
            </a:extLst>
          </p:cNvPr>
          <p:cNvPicPr>
            <a:picLocks noChangeAspect="1"/>
          </p:cNvPicPr>
          <p:nvPr/>
        </p:nvPicPr>
        <p:blipFill>
          <a:blip r:embed="rId3"/>
          <a:stretch>
            <a:fillRect/>
          </a:stretch>
        </p:blipFill>
        <p:spPr>
          <a:xfrm>
            <a:off x="5657850" y="1568667"/>
            <a:ext cx="5143500" cy="4657725"/>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GB" sz="2200" dirty="0">
                <a:solidFill>
                  <a:schemeClr val="accent3">
                    <a:lumMod val="25000"/>
                  </a:schemeClr>
                </a:solidFill>
                <a:latin typeface="Abadi" panose="020B0604020104020204" pitchFamily="34" charset="0"/>
              </a:rPr>
              <a:t>In this plot, we find that CCAFS SLC 40 and KSC LC 39A are the sites where the largest payloads are launched from.</a:t>
            </a:r>
          </a:p>
          <a:p>
            <a:pPr>
              <a:lnSpc>
                <a:spcPct val="100000"/>
              </a:lnSpc>
              <a:spcBef>
                <a:spcPts val="1400"/>
              </a:spcBef>
            </a:pPr>
            <a:r>
              <a:rPr lang="en-GB" sz="2200" dirty="0">
                <a:solidFill>
                  <a:schemeClr val="accent3">
                    <a:lumMod val="25000"/>
                  </a:schemeClr>
                </a:solidFill>
                <a:latin typeface="Abadi" panose="020B0604020104020204" pitchFamily="34" charset="0"/>
              </a:rPr>
              <a:t>Additionally, we see that large payloads typically have a high success rate.</a:t>
            </a:r>
          </a:p>
          <a:p>
            <a:pPr>
              <a:lnSpc>
                <a:spcPct val="100000"/>
              </a:lnSpc>
              <a:spcBef>
                <a:spcPts val="1400"/>
              </a:spcBef>
            </a:pPr>
            <a:r>
              <a:rPr lang="en-GB" sz="2200" dirty="0">
                <a:solidFill>
                  <a:schemeClr val="accent3">
                    <a:lumMod val="25000"/>
                  </a:schemeClr>
                </a:solidFill>
                <a:latin typeface="Abadi" panose="020B0604020104020204" pitchFamily="34" charset="0"/>
              </a:rPr>
              <a:t>In contrast, low payloads have a mixed success rate.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a:extLst>
              <a:ext uri="{FF2B5EF4-FFF2-40B4-BE49-F238E27FC236}">
                <a16:creationId xmlns:a16="http://schemas.microsoft.com/office/drawing/2014/main" id="{0BE41B50-28D3-3060-1CAB-50F8D25821DE}"/>
              </a:ext>
            </a:extLst>
          </p:cNvPr>
          <p:cNvPicPr>
            <a:picLocks noChangeAspect="1"/>
          </p:cNvPicPr>
          <p:nvPr/>
        </p:nvPicPr>
        <p:blipFill>
          <a:blip r:embed="rId3"/>
          <a:stretch>
            <a:fillRect/>
          </a:stretch>
        </p:blipFill>
        <p:spPr>
          <a:xfrm>
            <a:off x="5343525" y="1766545"/>
            <a:ext cx="6229350" cy="4114800"/>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Here we see the success rate per orbit type.</a:t>
            </a:r>
          </a:p>
          <a:p>
            <a:pPr>
              <a:lnSpc>
                <a:spcPct val="100000"/>
              </a:lnSpc>
              <a:spcBef>
                <a:spcPts val="1400"/>
              </a:spcBef>
            </a:pPr>
            <a:r>
              <a:rPr lang="en-US" sz="2200" dirty="0">
                <a:solidFill>
                  <a:schemeClr val="accent3">
                    <a:lumMod val="25000"/>
                  </a:schemeClr>
                </a:solidFill>
                <a:latin typeface="Abadi" panose="020B0604020104020204" pitchFamily="34" charset="0"/>
              </a:rPr>
              <a:t>ES-L1, GEO, HEO and SSO are among the highest success rates.</a:t>
            </a:r>
          </a:p>
          <a:p>
            <a:pPr>
              <a:lnSpc>
                <a:spcPct val="100000"/>
              </a:lnSpc>
              <a:spcBef>
                <a:spcPts val="1400"/>
              </a:spcBef>
            </a:pPr>
            <a:r>
              <a:rPr lang="en-US" sz="2200" dirty="0">
                <a:solidFill>
                  <a:schemeClr val="accent3">
                    <a:lumMod val="25000"/>
                  </a:schemeClr>
                </a:solidFill>
                <a:latin typeface="Abadi" panose="020B0604020104020204" pitchFamily="34" charset="0"/>
              </a:rPr>
              <a:t>In contrast, GTO and ISS have some of the lowest success rates.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a:extLst>
              <a:ext uri="{FF2B5EF4-FFF2-40B4-BE49-F238E27FC236}">
                <a16:creationId xmlns:a16="http://schemas.microsoft.com/office/drawing/2014/main" id="{0AA56B9D-00F2-917C-17FC-5287B57D4321}"/>
              </a:ext>
            </a:extLst>
          </p:cNvPr>
          <p:cNvPicPr>
            <a:picLocks noChangeAspect="1"/>
          </p:cNvPicPr>
          <p:nvPr/>
        </p:nvPicPr>
        <p:blipFill>
          <a:blip r:embed="rId3"/>
          <a:stretch>
            <a:fillRect/>
          </a:stretch>
        </p:blipFill>
        <p:spPr>
          <a:xfrm>
            <a:off x="5776912" y="1657350"/>
            <a:ext cx="5400675" cy="411480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Recent flights have mostly transitioned to VLEO and ISS orbits, as indicated by the flight number vs orbit plot.</a:t>
            </a:r>
          </a:p>
          <a:p>
            <a:pPr>
              <a:lnSpc>
                <a:spcPct val="100000"/>
              </a:lnSpc>
              <a:spcBef>
                <a:spcPts val="1400"/>
              </a:spcBef>
            </a:pPr>
            <a:r>
              <a:rPr lang="en-US" sz="2200" dirty="0">
                <a:solidFill>
                  <a:schemeClr val="accent3">
                    <a:lumMod val="25000"/>
                  </a:schemeClr>
                </a:solidFill>
                <a:latin typeface="Abadi" panose="020B0604020104020204" pitchFamily="34" charset="0"/>
              </a:rPr>
              <a:t>Additionally, these recent flights have a higher success rate, compared to the earlier flights mostly to the LEO, ISS, PO and GTO orbits.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a:extLst>
              <a:ext uri="{FF2B5EF4-FFF2-40B4-BE49-F238E27FC236}">
                <a16:creationId xmlns:a16="http://schemas.microsoft.com/office/drawing/2014/main" id="{8AB21D39-B131-2A39-79D9-40F17E054A83}"/>
              </a:ext>
            </a:extLst>
          </p:cNvPr>
          <p:cNvPicPr>
            <a:picLocks noChangeAspect="1"/>
          </p:cNvPicPr>
          <p:nvPr/>
        </p:nvPicPr>
        <p:blipFill>
          <a:blip r:embed="rId3"/>
          <a:stretch>
            <a:fillRect/>
          </a:stretch>
        </p:blipFill>
        <p:spPr>
          <a:xfrm>
            <a:off x="5562600" y="1766544"/>
            <a:ext cx="5562600" cy="4114800"/>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GB" sz="2200" dirty="0">
                <a:solidFill>
                  <a:schemeClr val="accent3">
                    <a:lumMod val="25000"/>
                  </a:schemeClr>
                </a:solidFill>
                <a:latin typeface="Abadi" panose="020B0604020104020204" pitchFamily="34" charset="0"/>
              </a:rPr>
              <a:t>With heavy payloads the success rates are larger for Polar, LEO and ISS orbits</a:t>
            </a:r>
          </a:p>
          <a:p>
            <a:pPr>
              <a:lnSpc>
                <a:spcPct val="100000"/>
              </a:lnSpc>
              <a:spcBef>
                <a:spcPts val="1400"/>
              </a:spcBef>
            </a:pPr>
            <a:r>
              <a:rPr lang="en-GB" sz="2200" dirty="0">
                <a:solidFill>
                  <a:schemeClr val="accent3">
                    <a:lumMod val="25000"/>
                  </a:schemeClr>
                </a:solidFill>
                <a:latin typeface="Abadi" panose="020B0604020104020204" pitchFamily="34" charset="0"/>
              </a:rPr>
              <a:t>However, for GTO there is a mixture of success rates, and no clear preference can be identified.</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a:extLst>
              <a:ext uri="{FF2B5EF4-FFF2-40B4-BE49-F238E27FC236}">
                <a16:creationId xmlns:a16="http://schemas.microsoft.com/office/drawing/2014/main" id="{0DD32D58-ACB2-3A23-D36E-2FD342B97D0C}"/>
              </a:ext>
            </a:extLst>
          </p:cNvPr>
          <p:cNvPicPr>
            <a:picLocks noChangeAspect="1"/>
          </p:cNvPicPr>
          <p:nvPr/>
        </p:nvPicPr>
        <p:blipFill>
          <a:blip r:embed="rId3"/>
          <a:stretch>
            <a:fillRect/>
          </a:stretch>
        </p:blipFill>
        <p:spPr>
          <a:xfrm>
            <a:off x="5881084" y="1754188"/>
            <a:ext cx="5667375" cy="41148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a:rPr>
              <a:t>We observe that in recent years, the success rate of landing has increased.</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a:extLst>
              <a:ext uri="{FF2B5EF4-FFF2-40B4-BE49-F238E27FC236}">
                <a16:creationId xmlns:a16="http://schemas.microsoft.com/office/drawing/2014/main" id="{5E1D9622-0B5F-E7B5-44D8-877158BF2BDB}"/>
              </a:ext>
            </a:extLst>
          </p:cNvPr>
          <p:cNvPicPr>
            <a:picLocks noChangeAspect="1"/>
          </p:cNvPicPr>
          <p:nvPr/>
        </p:nvPicPr>
        <p:blipFill>
          <a:blip r:embed="rId3"/>
          <a:stretch>
            <a:fillRect/>
          </a:stretch>
        </p:blipFill>
        <p:spPr>
          <a:xfrm>
            <a:off x="5884936" y="1766545"/>
            <a:ext cx="5400675" cy="4114800"/>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GB" sz="2200" dirty="0">
                <a:solidFill>
                  <a:schemeClr val="accent3">
                    <a:lumMod val="25000"/>
                  </a:schemeClr>
                </a:solidFill>
                <a:latin typeface="Abadi" panose="020B0604020104020204" pitchFamily="34" charset="0"/>
              </a:rPr>
              <a:t>%</a:t>
            </a:r>
            <a:r>
              <a:rPr lang="en-GB" sz="2200" dirty="0" err="1">
                <a:solidFill>
                  <a:schemeClr val="accent3">
                    <a:lumMod val="25000"/>
                  </a:schemeClr>
                </a:solidFill>
                <a:latin typeface="Abadi" panose="020B0604020104020204" pitchFamily="34" charset="0"/>
              </a:rPr>
              <a:t>sql</a:t>
            </a:r>
            <a:r>
              <a:rPr lang="en-GB" sz="2200" dirty="0">
                <a:solidFill>
                  <a:schemeClr val="accent3">
                    <a:lumMod val="25000"/>
                  </a:schemeClr>
                </a:solidFill>
                <a:latin typeface="Abadi" panose="020B0604020104020204" pitchFamily="34" charset="0"/>
              </a:rPr>
              <a:t> SELECT DISTINCT(`</a:t>
            </a:r>
            <a:r>
              <a:rPr lang="en-GB" sz="2200" dirty="0" err="1">
                <a:solidFill>
                  <a:schemeClr val="accent3">
                    <a:lumMod val="25000"/>
                  </a:schemeClr>
                </a:solidFill>
                <a:latin typeface="Abadi" panose="020B0604020104020204" pitchFamily="34" charset="0"/>
              </a:rPr>
              <a:t>Launch_Site</a:t>
            </a:r>
            <a:r>
              <a:rPr lang="en-GB" sz="2200" dirty="0">
                <a:solidFill>
                  <a:schemeClr val="accent3">
                    <a:lumMod val="25000"/>
                  </a:schemeClr>
                </a:solidFill>
                <a:latin typeface="Abadi" panose="020B0604020104020204" pitchFamily="34" charset="0"/>
              </a:rPr>
              <a:t>`) FROM SPACEXTABLE</a:t>
            </a: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r>
              <a:rPr lang="en-GB" sz="2200" dirty="0">
                <a:solidFill>
                  <a:schemeClr val="accent3">
                    <a:lumMod val="25000"/>
                  </a:schemeClr>
                </a:solidFill>
                <a:latin typeface="Abadi" panose="020B0604020104020204" pitchFamily="34" charset="0"/>
              </a:rPr>
              <a:t>This query shows us the unique names of all launch sites.</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graphicFrame>
        <p:nvGraphicFramePr>
          <p:cNvPr id="7" name="Table 6">
            <a:extLst>
              <a:ext uri="{FF2B5EF4-FFF2-40B4-BE49-F238E27FC236}">
                <a16:creationId xmlns:a16="http://schemas.microsoft.com/office/drawing/2014/main" id="{4FABC435-5481-55C5-74AE-9FEED218E50D}"/>
              </a:ext>
            </a:extLst>
          </p:cNvPr>
          <p:cNvGraphicFramePr>
            <a:graphicFrameLocks noGrp="1"/>
          </p:cNvGraphicFramePr>
          <p:nvPr>
            <p:extLst>
              <p:ext uri="{D42A27DB-BD31-4B8C-83A1-F6EECF244321}">
                <p14:modId xmlns:p14="http://schemas.microsoft.com/office/powerpoint/2010/main" val="3567438003"/>
              </p:ext>
            </p:extLst>
          </p:nvPr>
        </p:nvGraphicFramePr>
        <p:xfrm>
          <a:off x="4873625" y="2501900"/>
          <a:ext cx="2444750" cy="1854200"/>
        </p:xfrm>
        <a:graphic>
          <a:graphicData uri="http://schemas.openxmlformats.org/drawingml/2006/table">
            <a:tbl>
              <a:tblPr firstRow="1" bandRow="1">
                <a:tableStyleId>{5C22544A-7EE6-4342-B048-85BDC9FD1C3A}</a:tableStyleId>
              </a:tblPr>
              <a:tblGrid>
                <a:gridCol w="2444750">
                  <a:extLst>
                    <a:ext uri="{9D8B030D-6E8A-4147-A177-3AD203B41FA5}">
                      <a16:colId xmlns:a16="http://schemas.microsoft.com/office/drawing/2014/main" val="2280806562"/>
                    </a:ext>
                  </a:extLst>
                </a:gridCol>
              </a:tblGrid>
              <a:tr h="370840">
                <a:tc>
                  <a:txBody>
                    <a:bodyPr/>
                    <a:lstStyle/>
                    <a:p>
                      <a:pPr algn="ctr" fontAlgn="ctr"/>
                      <a:r>
                        <a:rPr lang="en-GB" dirty="0" err="1">
                          <a:effectLst/>
                        </a:rPr>
                        <a:t>Launch_Site</a:t>
                      </a:r>
                      <a:endParaRPr lang="en-GB" dirty="0">
                        <a:effectLst/>
                      </a:endParaRPr>
                    </a:p>
                  </a:txBody>
                  <a:tcPr marL="76200" marR="76200" marT="38100" marB="38100" anchor="ctr"/>
                </a:tc>
                <a:extLst>
                  <a:ext uri="{0D108BD9-81ED-4DB2-BD59-A6C34878D82A}">
                    <a16:rowId xmlns:a16="http://schemas.microsoft.com/office/drawing/2014/main" val="681156637"/>
                  </a:ext>
                </a:extLst>
              </a:tr>
              <a:tr h="370840">
                <a:tc>
                  <a:txBody>
                    <a:bodyPr/>
                    <a:lstStyle/>
                    <a:p>
                      <a:pPr algn="ctr"/>
                      <a:r>
                        <a:rPr lang="en-GB">
                          <a:effectLst/>
                        </a:rPr>
                        <a:t>CCAFS LC-40</a:t>
                      </a:r>
                    </a:p>
                  </a:txBody>
                  <a:tcPr marL="76200" marR="76200" marT="38100" marB="38100" anchor="ctr"/>
                </a:tc>
                <a:extLst>
                  <a:ext uri="{0D108BD9-81ED-4DB2-BD59-A6C34878D82A}">
                    <a16:rowId xmlns:a16="http://schemas.microsoft.com/office/drawing/2014/main" val="26371179"/>
                  </a:ext>
                </a:extLst>
              </a:tr>
              <a:tr h="370840">
                <a:tc>
                  <a:txBody>
                    <a:bodyPr/>
                    <a:lstStyle/>
                    <a:p>
                      <a:pPr algn="ctr"/>
                      <a:r>
                        <a:rPr lang="en-GB">
                          <a:effectLst/>
                        </a:rPr>
                        <a:t>VAFB SLC-4E</a:t>
                      </a:r>
                    </a:p>
                  </a:txBody>
                  <a:tcPr marL="76200" marR="76200" marT="38100" marB="38100" anchor="ctr"/>
                </a:tc>
                <a:extLst>
                  <a:ext uri="{0D108BD9-81ED-4DB2-BD59-A6C34878D82A}">
                    <a16:rowId xmlns:a16="http://schemas.microsoft.com/office/drawing/2014/main" val="106312472"/>
                  </a:ext>
                </a:extLst>
              </a:tr>
              <a:tr h="370840">
                <a:tc>
                  <a:txBody>
                    <a:bodyPr/>
                    <a:lstStyle/>
                    <a:p>
                      <a:pPr algn="ctr"/>
                      <a:r>
                        <a:rPr lang="en-GB">
                          <a:effectLst/>
                        </a:rPr>
                        <a:t>KSC LC-39A</a:t>
                      </a:r>
                    </a:p>
                  </a:txBody>
                  <a:tcPr marL="76200" marR="76200" marT="38100" marB="38100" anchor="ctr"/>
                </a:tc>
                <a:extLst>
                  <a:ext uri="{0D108BD9-81ED-4DB2-BD59-A6C34878D82A}">
                    <a16:rowId xmlns:a16="http://schemas.microsoft.com/office/drawing/2014/main" val="4172972792"/>
                  </a:ext>
                </a:extLst>
              </a:tr>
              <a:tr h="370840">
                <a:tc>
                  <a:txBody>
                    <a:bodyPr/>
                    <a:lstStyle/>
                    <a:p>
                      <a:pPr algn="ctr"/>
                      <a:r>
                        <a:rPr lang="en-GB" dirty="0">
                          <a:effectLst/>
                        </a:rPr>
                        <a:t>CCAFS SLC-40</a:t>
                      </a:r>
                    </a:p>
                  </a:txBody>
                  <a:tcPr marL="76200" marR="76200" marT="38100" marB="38100" anchor="ctr"/>
                </a:tc>
                <a:extLst>
                  <a:ext uri="{0D108BD9-81ED-4DB2-BD59-A6C34878D82A}">
                    <a16:rowId xmlns:a16="http://schemas.microsoft.com/office/drawing/2014/main" val="2110365163"/>
                  </a:ext>
                </a:extLst>
              </a:tr>
            </a:tbl>
          </a:graphicData>
        </a:graphic>
      </p:graphicFrame>
    </p:spTree>
    <p:extLst>
      <p:ext uri="{BB962C8B-B14F-4D97-AF65-F5344CB8AC3E}">
        <p14:creationId xmlns:p14="http://schemas.microsoft.com/office/powerpoint/2010/main" val="2727850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4"/>
            <a:ext cx="10259940" cy="5032375"/>
          </a:xfrm>
          <a:prstGeom prst="rect">
            <a:avLst/>
          </a:prstGeom>
        </p:spPr>
        <p:txBody>
          <a:bodyPr>
            <a:normAutofit lnSpcReduction="10000"/>
          </a:bodyPr>
          <a:lstStyle/>
          <a:p>
            <a:pPr>
              <a:lnSpc>
                <a:spcPct val="100000"/>
              </a:lnSpc>
              <a:spcBef>
                <a:spcPts val="1400"/>
              </a:spcBef>
            </a:pPr>
            <a:r>
              <a:rPr lang="en-GB" sz="2200" dirty="0">
                <a:solidFill>
                  <a:schemeClr val="accent3">
                    <a:lumMod val="25000"/>
                  </a:schemeClr>
                </a:solidFill>
                <a:latin typeface="Abadi" panose="020B0604020104020204" pitchFamily="34" charset="0"/>
              </a:rPr>
              <a:t>%</a:t>
            </a:r>
            <a:r>
              <a:rPr lang="en-GB" sz="2200" dirty="0" err="1">
                <a:solidFill>
                  <a:schemeClr val="accent3">
                    <a:lumMod val="25000"/>
                  </a:schemeClr>
                </a:solidFill>
                <a:latin typeface="Abadi" panose="020B0604020104020204" pitchFamily="34" charset="0"/>
              </a:rPr>
              <a:t>sql</a:t>
            </a:r>
            <a:r>
              <a:rPr lang="en-GB" sz="2200" dirty="0">
                <a:solidFill>
                  <a:schemeClr val="accent3">
                    <a:lumMod val="25000"/>
                  </a:schemeClr>
                </a:solidFill>
                <a:latin typeface="Abadi" panose="020B0604020104020204" pitchFamily="34" charset="0"/>
              </a:rPr>
              <a:t> SELECT * FROM SPACEXTABLE WHERE `</a:t>
            </a:r>
            <a:r>
              <a:rPr lang="en-GB" sz="2200" dirty="0" err="1">
                <a:solidFill>
                  <a:schemeClr val="accent3">
                    <a:lumMod val="25000"/>
                  </a:schemeClr>
                </a:solidFill>
                <a:latin typeface="Abadi" panose="020B0604020104020204" pitchFamily="34" charset="0"/>
              </a:rPr>
              <a:t>Launch_Site</a:t>
            </a:r>
            <a:r>
              <a:rPr lang="en-GB" sz="2200" dirty="0">
                <a:solidFill>
                  <a:schemeClr val="accent3">
                    <a:lumMod val="25000"/>
                  </a:schemeClr>
                </a:solidFill>
                <a:latin typeface="Abadi" panose="020B0604020104020204" pitchFamily="34" charset="0"/>
              </a:rPr>
              <a:t>` LIKE 'CCA%' LIMIT 5</a:t>
            </a: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r>
              <a:rPr lang="en-GB" sz="2200" dirty="0">
                <a:solidFill>
                  <a:schemeClr val="accent3">
                    <a:lumMod val="25000"/>
                  </a:schemeClr>
                </a:solidFill>
                <a:latin typeface="Abadi" panose="020B0604020104020204" pitchFamily="34" charset="0"/>
              </a:rPr>
              <a:t>This shows us 5 records where the launch site starts with ‘CCA’.</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graphicFrame>
        <p:nvGraphicFramePr>
          <p:cNvPr id="2" name="Table 1">
            <a:extLst>
              <a:ext uri="{FF2B5EF4-FFF2-40B4-BE49-F238E27FC236}">
                <a16:creationId xmlns:a16="http://schemas.microsoft.com/office/drawing/2014/main" id="{769A8E1A-8D8F-C2FF-DB3C-C23D49F81417}"/>
              </a:ext>
            </a:extLst>
          </p:cNvPr>
          <p:cNvGraphicFramePr>
            <a:graphicFrameLocks noGrp="1"/>
          </p:cNvGraphicFramePr>
          <p:nvPr>
            <p:extLst>
              <p:ext uri="{D42A27DB-BD31-4B8C-83A1-F6EECF244321}">
                <p14:modId xmlns:p14="http://schemas.microsoft.com/office/powerpoint/2010/main" val="2937939930"/>
              </p:ext>
            </p:extLst>
          </p:nvPr>
        </p:nvGraphicFramePr>
        <p:xfrm>
          <a:off x="770011" y="2415116"/>
          <a:ext cx="10687960" cy="3606800"/>
        </p:xfrm>
        <a:graphic>
          <a:graphicData uri="http://schemas.openxmlformats.org/drawingml/2006/table">
            <a:tbl>
              <a:tblPr firstRow="1" bandRow="1">
                <a:tableStyleId>{5C22544A-7EE6-4342-B048-85BDC9FD1C3A}</a:tableStyleId>
              </a:tblPr>
              <a:tblGrid>
                <a:gridCol w="1068796">
                  <a:extLst>
                    <a:ext uri="{9D8B030D-6E8A-4147-A177-3AD203B41FA5}">
                      <a16:colId xmlns:a16="http://schemas.microsoft.com/office/drawing/2014/main" val="1089936878"/>
                    </a:ext>
                  </a:extLst>
                </a:gridCol>
                <a:gridCol w="1068796">
                  <a:extLst>
                    <a:ext uri="{9D8B030D-6E8A-4147-A177-3AD203B41FA5}">
                      <a16:colId xmlns:a16="http://schemas.microsoft.com/office/drawing/2014/main" val="2356065150"/>
                    </a:ext>
                  </a:extLst>
                </a:gridCol>
                <a:gridCol w="1068796">
                  <a:extLst>
                    <a:ext uri="{9D8B030D-6E8A-4147-A177-3AD203B41FA5}">
                      <a16:colId xmlns:a16="http://schemas.microsoft.com/office/drawing/2014/main" val="2155923906"/>
                    </a:ext>
                  </a:extLst>
                </a:gridCol>
                <a:gridCol w="1068796">
                  <a:extLst>
                    <a:ext uri="{9D8B030D-6E8A-4147-A177-3AD203B41FA5}">
                      <a16:colId xmlns:a16="http://schemas.microsoft.com/office/drawing/2014/main" val="2439545924"/>
                    </a:ext>
                  </a:extLst>
                </a:gridCol>
                <a:gridCol w="1068796">
                  <a:extLst>
                    <a:ext uri="{9D8B030D-6E8A-4147-A177-3AD203B41FA5}">
                      <a16:colId xmlns:a16="http://schemas.microsoft.com/office/drawing/2014/main" val="214581164"/>
                    </a:ext>
                  </a:extLst>
                </a:gridCol>
                <a:gridCol w="1068796">
                  <a:extLst>
                    <a:ext uri="{9D8B030D-6E8A-4147-A177-3AD203B41FA5}">
                      <a16:colId xmlns:a16="http://schemas.microsoft.com/office/drawing/2014/main" val="4161644180"/>
                    </a:ext>
                  </a:extLst>
                </a:gridCol>
                <a:gridCol w="1068796">
                  <a:extLst>
                    <a:ext uri="{9D8B030D-6E8A-4147-A177-3AD203B41FA5}">
                      <a16:colId xmlns:a16="http://schemas.microsoft.com/office/drawing/2014/main" val="889803082"/>
                    </a:ext>
                  </a:extLst>
                </a:gridCol>
                <a:gridCol w="1068796">
                  <a:extLst>
                    <a:ext uri="{9D8B030D-6E8A-4147-A177-3AD203B41FA5}">
                      <a16:colId xmlns:a16="http://schemas.microsoft.com/office/drawing/2014/main" val="1081490569"/>
                    </a:ext>
                  </a:extLst>
                </a:gridCol>
                <a:gridCol w="1068796">
                  <a:extLst>
                    <a:ext uri="{9D8B030D-6E8A-4147-A177-3AD203B41FA5}">
                      <a16:colId xmlns:a16="http://schemas.microsoft.com/office/drawing/2014/main" val="2098163228"/>
                    </a:ext>
                  </a:extLst>
                </a:gridCol>
                <a:gridCol w="1068796">
                  <a:extLst>
                    <a:ext uri="{9D8B030D-6E8A-4147-A177-3AD203B41FA5}">
                      <a16:colId xmlns:a16="http://schemas.microsoft.com/office/drawing/2014/main" val="385554579"/>
                    </a:ext>
                  </a:extLst>
                </a:gridCol>
              </a:tblGrid>
              <a:tr h="370840">
                <a:tc>
                  <a:txBody>
                    <a:bodyPr/>
                    <a:lstStyle/>
                    <a:p>
                      <a:pPr algn="ctr" fontAlgn="ctr"/>
                      <a:r>
                        <a:rPr lang="en-GB" sz="1200" dirty="0">
                          <a:effectLst/>
                        </a:rPr>
                        <a:t>Date</a:t>
                      </a:r>
                    </a:p>
                  </a:txBody>
                  <a:tcPr marL="76200" marR="76200" marT="38100" marB="38100" anchor="ctr"/>
                </a:tc>
                <a:tc>
                  <a:txBody>
                    <a:bodyPr/>
                    <a:lstStyle/>
                    <a:p>
                      <a:pPr algn="ctr" fontAlgn="ctr"/>
                      <a:r>
                        <a:rPr lang="en-GB" sz="1200">
                          <a:effectLst/>
                        </a:rPr>
                        <a:t>Time (UTC)</a:t>
                      </a:r>
                    </a:p>
                  </a:txBody>
                  <a:tcPr marL="76200" marR="76200" marT="38100" marB="38100" anchor="ctr"/>
                </a:tc>
                <a:tc>
                  <a:txBody>
                    <a:bodyPr/>
                    <a:lstStyle/>
                    <a:p>
                      <a:pPr algn="ctr" fontAlgn="ctr"/>
                      <a:r>
                        <a:rPr lang="en-GB" sz="1200">
                          <a:effectLst/>
                        </a:rPr>
                        <a:t>Booster_Version</a:t>
                      </a:r>
                    </a:p>
                  </a:txBody>
                  <a:tcPr marL="76200" marR="76200" marT="38100" marB="38100" anchor="ctr"/>
                </a:tc>
                <a:tc>
                  <a:txBody>
                    <a:bodyPr/>
                    <a:lstStyle/>
                    <a:p>
                      <a:pPr algn="ctr" fontAlgn="ctr"/>
                      <a:r>
                        <a:rPr lang="en-GB" sz="1200">
                          <a:effectLst/>
                        </a:rPr>
                        <a:t>Launch_Site</a:t>
                      </a:r>
                    </a:p>
                  </a:txBody>
                  <a:tcPr marL="76200" marR="76200" marT="38100" marB="38100" anchor="ctr"/>
                </a:tc>
                <a:tc>
                  <a:txBody>
                    <a:bodyPr/>
                    <a:lstStyle/>
                    <a:p>
                      <a:pPr algn="ctr" fontAlgn="ctr"/>
                      <a:r>
                        <a:rPr lang="en-GB" sz="1200">
                          <a:effectLst/>
                        </a:rPr>
                        <a:t>Payload</a:t>
                      </a:r>
                    </a:p>
                  </a:txBody>
                  <a:tcPr marL="76200" marR="76200" marT="38100" marB="38100" anchor="ctr"/>
                </a:tc>
                <a:tc>
                  <a:txBody>
                    <a:bodyPr/>
                    <a:lstStyle/>
                    <a:p>
                      <a:pPr algn="ctr" fontAlgn="ctr"/>
                      <a:r>
                        <a:rPr lang="en-GB" sz="1200">
                          <a:effectLst/>
                        </a:rPr>
                        <a:t>PAYLOAD_MASS__KG_</a:t>
                      </a:r>
                    </a:p>
                  </a:txBody>
                  <a:tcPr marL="76200" marR="76200" marT="38100" marB="38100" anchor="ctr"/>
                </a:tc>
                <a:tc>
                  <a:txBody>
                    <a:bodyPr/>
                    <a:lstStyle/>
                    <a:p>
                      <a:pPr algn="ctr" fontAlgn="ctr"/>
                      <a:r>
                        <a:rPr lang="en-GB" sz="1200">
                          <a:effectLst/>
                        </a:rPr>
                        <a:t>Orbit</a:t>
                      </a:r>
                    </a:p>
                  </a:txBody>
                  <a:tcPr marL="76200" marR="76200" marT="38100" marB="38100" anchor="ctr"/>
                </a:tc>
                <a:tc>
                  <a:txBody>
                    <a:bodyPr/>
                    <a:lstStyle/>
                    <a:p>
                      <a:pPr algn="ctr" fontAlgn="ctr"/>
                      <a:r>
                        <a:rPr lang="en-GB" sz="1200">
                          <a:effectLst/>
                        </a:rPr>
                        <a:t>Customer</a:t>
                      </a:r>
                    </a:p>
                  </a:txBody>
                  <a:tcPr marL="76200" marR="76200" marT="38100" marB="38100" anchor="ctr"/>
                </a:tc>
                <a:tc>
                  <a:txBody>
                    <a:bodyPr/>
                    <a:lstStyle/>
                    <a:p>
                      <a:pPr algn="ctr" fontAlgn="ctr"/>
                      <a:r>
                        <a:rPr lang="en-GB" sz="1200">
                          <a:effectLst/>
                        </a:rPr>
                        <a:t>Mission_Outcome</a:t>
                      </a:r>
                    </a:p>
                  </a:txBody>
                  <a:tcPr marL="76200" marR="76200" marT="38100" marB="38100" anchor="ctr"/>
                </a:tc>
                <a:tc>
                  <a:txBody>
                    <a:bodyPr/>
                    <a:lstStyle/>
                    <a:p>
                      <a:pPr algn="ctr" fontAlgn="ctr"/>
                      <a:r>
                        <a:rPr lang="en-GB" sz="1200">
                          <a:effectLst/>
                        </a:rPr>
                        <a:t>Landing_Outcome</a:t>
                      </a:r>
                    </a:p>
                  </a:txBody>
                  <a:tcPr marL="76200" marR="76200" marT="38100" marB="38100" anchor="ctr"/>
                </a:tc>
                <a:extLst>
                  <a:ext uri="{0D108BD9-81ED-4DB2-BD59-A6C34878D82A}">
                    <a16:rowId xmlns:a16="http://schemas.microsoft.com/office/drawing/2014/main" val="2944932224"/>
                  </a:ext>
                </a:extLst>
              </a:tr>
              <a:tr h="370840">
                <a:tc>
                  <a:txBody>
                    <a:bodyPr/>
                    <a:lstStyle/>
                    <a:p>
                      <a:pPr algn="ctr"/>
                      <a:r>
                        <a:rPr lang="en-NL" sz="1200">
                          <a:effectLst/>
                        </a:rPr>
                        <a:t>2010-06-04</a:t>
                      </a:r>
                    </a:p>
                  </a:txBody>
                  <a:tcPr marL="76200" marR="76200" marT="38100" marB="38100" anchor="ctr"/>
                </a:tc>
                <a:tc>
                  <a:txBody>
                    <a:bodyPr/>
                    <a:lstStyle/>
                    <a:p>
                      <a:pPr algn="ctr"/>
                      <a:r>
                        <a:rPr lang="en-NL" sz="1200">
                          <a:effectLst/>
                        </a:rPr>
                        <a:t>18:45:00</a:t>
                      </a:r>
                    </a:p>
                  </a:txBody>
                  <a:tcPr marL="76200" marR="76200" marT="38100" marB="38100" anchor="ctr"/>
                </a:tc>
                <a:tc>
                  <a:txBody>
                    <a:bodyPr/>
                    <a:lstStyle/>
                    <a:p>
                      <a:pPr algn="ctr"/>
                      <a:r>
                        <a:rPr lang="en-GB" sz="1200">
                          <a:effectLst/>
                        </a:rPr>
                        <a:t>F9 v1.0 B0003</a:t>
                      </a:r>
                    </a:p>
                  </a:txBody>
                  <a:tcPr marL="76200" marR="76200" marT="38100" marB="38100" anchor="ctr"/>
                </a:tc>
                <a:tc>
                  <a:txBody>
                    <a:bodyPr/>
                    <a:lstStyle/>
                    <a:p>
                      <a:pPr algn="ctr"/>
                      <a:r>
                        <a:rPr lang="en-GB" sz="1200">
                          <a:effectLst/>
                        </a:rPr>
                        <a:t>CCAFS LC-40</a:t>
                      </a:r>
                    </a:p>
                  </a:txBody>
                  <a:tcPr marL="76200" marR="76200" marT="38100" marB="38100" anchor="ctr"/>
                </a:tc>
                <a:tc>
                  <a:txBody>
                    <a:bodyPr/>
                    <a:lstStyle/>
                    <a:p>
                      <a:pPr algn="ctr"/>
                      <a:r>
                        <a:rPr lang="en-GB" sz="1200">
                          <a:effectLst/>
                        </a:rPr>
                        <a:t>Dragon Spacecraft Qualification Unit</a:t>
                      </a:r>
                    </a:p>
                  </a:txBody>
                  <a:tcPr marL="76200" marR="76200" marT="38100" marB="38100" anchor="ctr"/>
                </a:tc>
                <a:tc>
                  <a:txBody>
                    <a:bodyPr/>
                    <a:lstStyle/>
                    <a:p>
                      <a:pPr algn="ctr"/>
                      <a:r>
                        <a:rPr lang="en-NL" sz="1200" dirty="0">
                          <a:effectLst/>
                        </a:rPr>
                        <a:t>0</a:t>
                      </a:r>
                    </a:p>
                  </a:txBody>
                  <a:tcPr marL="76200" marR="76200" marT="38100" marB="38100" anchor="ctr"/>
                </a:tc>
                <a:tc>
                  <a:txBody>
                    <a:bodyPr/>
                    <a:lstStyle/>
                    <a:p>
                      <a:pPr algn="ctr"/>
                      <a:r>
                        <a:rPr lang="en-GB" sz="1200">
                          <a:effectLst/>
                        </a:rPr>
                        <a:t>LEO</a:t>
                      </a:r>
                    </a:p>
                  </a:txBody>
                  <a:tcPr marL="76200" marR="76200" marT="38100" marB="38100" anchor="ctr"/>
                </a:tc>
                <a:tc>
                  <a:txBody>
                    <a:bodyPr/>
                    <a:lstStyle/>
                    <a:p>
                      <a:pPr algn="ctr"/>
                      <a:r>
                        <a:rPr lang="en-GB" sz="1200">
                          <a:effectLst/>
                        </a:rPr>
                        <a:t>SpaceX</a:t>
                      </a:r>
                    </a:p>
                  </a:txBody>
                  <a:tcPr marL="76200" marR="76200" marT="38100" marB="38100" anchor="ctr"/>
                </a:tc>
                <a:tc>
                  <a:txBody>
                    <a:bodyPr/>
                    <a:lstStyle/>
                    <a:p>
                      <a:pPr algn="ctr"/>
                      <a:r>
                        <a:rPr lang="en-GB" sz="1200">
                          <a:effectLst/>
                        </a:rPr>
                        <a:t>Success</a:t>
                      </a:r>
                    </a:p>
                  </a:txBody>
                  <a:tcPr marL="76200" marR="76200" marT="38100" marB="38100" anchor="ctr"/>
                </a:tc>
                <a:tc>
                  <a:txBody>
                    <a:bodyPr/>
                    <a:lstStyle/>
                    <a:p>
                      <a:pPr algn="ctr"/>
                      <a:r>
                        <a:rPr lang="en-GB" sz="1200">
                          <a:effectLst/>
                        </a:rPr>
                        <a:t>Failure (parachute)</a:t>
                      </a:r>
                    </a:p>
                  </a:txBody>
                  <a:tcPr marL="76200" marR="76200" marT="38100" marB="38100" anchor="ctr"/>
                </a:tc>
                <a:extLst>
                  <a:ext uri="{0D108BD9-81ED-4DB2-BD59-A6C34878D82A}">
                    <a16:rowId xmlns:a16="http://schemas.microsoft.com/office/drawing/2014/main" val="1739913318"/>
                  </a:ext>
                </a:extLst>
              </a:tr>
              <a:tr h="370840">
                <a:tc>
                  <a:txBody>
                    <a:bodyPr/>
                    <a:lstStyle/>
                    <a:p>
                      <a:pPr algn="ctr"/>
                      <a:r>
                        <a:rPr lang="en-NL" sz="1200" dirty="0">
                          <a:effectLst/>
                        </a:rPr>
                        <a:t>2010-12-08</a:t>
                      </a:r>
                    </a:p>
                  </a:txBody>
                  <a:tcPr marL="76200" marR="76200" marT="38100" marB="38100" anchor="ctr"/>
                </a:tc>
                <a:tc>
                  <a:txBody>
                    <a:bodyPr/>
                    <a:lstStyle/>
                    <a:p>
                      <a:pPr algn="ctr"/>
                      <a:r>
                        <a:rPr lang="en-NL" sz="1200">
                          <a:effectLst/>
                        </a:rPr>
                        <a:t>15:43:00</a:t>
                      </a:r>
                    </a:p>
                  </a:txBody>
                  <a:tcPr marL="76200" marR="76200" marT="38100" marB="38100" anchor="ctr"/>
                </a:tc>
                <a:tc>
                  <a:txBody>
                    <a:bodyPr/>
                    <a:lstStyle/>
                    <a:p>
                      <a:pPr algn="ctr"/>
                      <a:r>
                        <a:rPr lang="en-GB" sz="1200">
                          <a:effectLst/>
                        </a:rPr>
                        <a:t>F9 v1.0 B0004</a:t>
                      </a:r>
                    </a:p>
                  </a:txBody>
                  <a:tcPr marL="76200" marR="76200" marT="38100" marB="38100" anchor="ctr"/>
                </a:tc>
                <a:tc>
                  <a:txBody>
                    <a:bodyPr/>
                    <a:lstStyle/>
                    <a:p>
                      <a:pPr algn="ctr"/>
                      <a:r>
                        <a:rPr lang="en-GB" sz="1200">
                          <a:effectLst/>
                        </a:rPr>
                        <a:t>CCAFS LC-40</a:t>
                      </a:r>
                    </a:p>
                  </a:txBody>
                  <a:tcPr marL="76200" marR="76200" marT="38100" marB="38100" anchor="ctr"/>
                </a:tc>
                <a:tc>
                  <a:txBody>
                    <a:bodyPr/>
                    <a:lstStyle/>
                    <a:p>
                      <a:pPr algn="ctr"/>
                      <a:r>
                        <a:rPr lang="en-GB" sz="1200">
                          <a:effectLst/>
                        </a:rPr>
                        <a:t>Dragon demo flight C1, two CubeSats, barrel of Brouere cheese</a:t>
                      </a:r>
                    </a:p>
                  </a:txBody>
                  <a:tcPr marL="76200" marR="76200" marT="38100" marB="38100" anchor="ctr"/>
                </a:tc>
                <a:tc>
                  <a:txBody>
                    <a:bodyPr/>
                    <a:lstStyle/>
                    <a:p>
                      <a:pPr algn="ctr"/>
                      <a:r>
                        <a:rPr lang="en-NL" sz="1200">
                          <a:effectLst/>
                        </a:rPr>
                        <a:t>0</a:t>
                      </a:r>
                    </a:p>
                  </a:txBody>
                  <a:tcPr marL="76200" marR="76200" marT="38100" marB="38100" anchor="ctr"/>
                </a:tc>
                <a:tc>
                  <a:txBody>
                    <a:bodyPr/>
                    <a:lstStyle/>
                    <a:p>
                      <a:pPr algn="ctr"/>
                      <a:r>
                        <a:rPr lang="en-GB" sz="1200">
                          <a:effectLst/>
                        </a:rPr>
                        <a:t>LEO (ISS)</a:t>
                      </a:r>
                    </a:p>
                  </a:txBody>
                  <a:tcPr marL="76200" marR="76200" marT="38100" marB="38100" anchor="ctr"/>
                </a:tc>
                <a:tc>
                  <a:txBody>
                    <a:bodyPr/>
                    <a:lstStyle/>
                    <a:p>
                      <a:pPr algn="ctr"/>
                      <a:r>
                        <a:rPr lang="en-GB" sz="1200">
                          <a:effectLst/>
                        </a:rPr>
                        <a:t>NASA (COTS) NRO</a:t>
                      </a:r>
                    </a:p>
                  </a:txBody>
                  <a:tcPr marL="76200" marR="76200" marT="38100" marB="38100" anchor="ctr"/>
                </a:tc>
                <a:tc>
                  <a:txBody>
                    <a:bodyPr/>
                    <a:lstStyle/>
                    <a:p>
                      <a:pPr algn="ctr"/>
                      <a:r>
                        <a:rPr lang="en-GB" sz="1200">
                          <a:effectLst/>
                        </a:rPr>
                        <a:t>Success</a:t>
                      </a:r>
                    </a:p>
                  </a:txBody>
                  <a:tcPr marL="76200" marR="76200" marT="38100" marB="38100" anchor="ctr"/>
                </a:tc>
                <a:tc>
                  <a:txBody>
                    <a:bodyPr/>
                    <a:lstStyle/>
                    <a:p>
                      <a:pPr algn="ctr"/>
                      <a:r>
                        <a:rPr lang="en-GB" sz="1200">
                          <a:effectLst/>
                        </a:rPr>
                        <a:t>Failure (parachute)</a:t>
                      </a:r>
                    </a:p>
                  </a:txBody>
                  <a:tcPr marL="76200" marR="76200" marT="38100" marB="38100" anchor="ctr"/>
                </a:tc>
                <a:extLst>
                  <a:ext uri="{0D108BD9-81ED-4DB2-BD59-A6C34878D82A}">
                    <a16:rowId xmlns:a16="http://schemas.microsoft.com/office/drawing/2014/main" val="2103976573"/>
                  </a:ext>
                </a:extLst>
              </a:tr>
              <a:tr h="370840">
                <a:tc>
                  <a:txBody>
                    <a:bodyPr/>
                    <a:lstStyle/>
                    <a:p>
                      <a:pPr algn="ctr"/>
                      <a:r>
                        <a:rPr lang="en-NL" sz="1200">
                          <a:effectLst/>
                        </a:rPr>
                        <a:t>2012-05-22</a:t>
                      </a:r>
                    </a:p>
                  </a:txBody>
                  <a:tcPr marL="76200" marR="76200" marT="38100" marB="38100" anchor="ctr"/>
                </a:tc>
                <a:tc>
                  <a:txBody>
                    <a:bodyPr/>
                    <a:lstStyle/>
                    <a:p>
                      <a:pPr algn="ctr"/>
                      <a:r>
                        <a:rPr lang="en-NL" sz="1200">
                          <a:effectLst/>
                        </a:rPr>
                        <a:t>7:44:00</a:t>
                      </a:r>
                    </a:p>
                  </a:txBody>
                  <a:tcPr marL="76200" marR="76200" marT="38100" marB="38100" anchor="ctr"/>
                </a:tc>
                <a:tc>
                  <a:txBody>
                    <a:bodyPr/>
                    <a:lstStyle/>
                    <a:p>
                      <a:pPr algn="ctr"/>
                      <a:r>
                        <a:rPr lang="en-GB" sz="1200">
                          <a:effectLst/>
                        </a:rPr>
                        <a:t>F9 v1.0 B0005</a:t>
                      </a:r>
                    </a:p>
                  </a:txBody>
                  <a:tcPr marL="76200" marR="76200" marT="38100" marB="38100" anchor="ctr"/>
                </a:tc>
                <a:tc>
                  <a:txBody>
                    <a:bodyPr/>
                    <a:lstStyle/>
                    <a:p>
                      <a:pPr algn="ctr"/>
                      <a:r>
                        <a:rPr lang="en-GB" sz="1200">
                          <a:effectLst/>
                        </a:rPr>
                        <a:t>CCAFS LC-40</a:t>
                      </a:r>
                    </a:p>
                  </a:txBody>
                  <a:tcPr marL="76200" marR="76200" marT="38100" marB="38100" anchor="ctr"/>
                </a:tc>
                <a:tc>
                  <a:txBody>
                    <a:bodyPr/>
                    <a:lstStyle/>
                    <a:p>
                      <a:pPr algn="ctr"/>
                      <a:r>
                        <a:rPr lang="en-GB" sz="1200">
                          <a:effectLst/>
                        </a:rPr>
                        <a:t>Dragon demo flight C2</a:t>
                      </a:r>
                    </a:p>
                  </a:txBody>
                  <a:tcPr marL="76200" marR="76200" marT="38100" marB="38100" anchor="ctr"/>
                </a:tc>
                <a:tc>
                  <a:txBody>
                    <a:bodyPr/>
                    <a:lstStyle/>
                    <a:p>
                      <a:pPr algn="ctr"/>
                      <a:r>
                        <a:rPr lang="en-NL" sz="1200">
                          <a:effectLst/>
                        </a:rPr>
                        <a:t>525</a:t>
                      </a:r>
                    </a:p>
                  </a:txBody>
                  <a:tcPr marL="76200" marR="76200" marT="38100" marB="38100" anchor="ctr"/>
                </a:tc>
                <a:tc>
                  <a:txBody>
                    <a:bodyPr/>
                    <a:lstStyle/>
                    <a:p>
                      <a:pPr algn="ctr"/>
                      <a:r>
                        <a:rPr lang="en-GB" sz="1200">
                          <a:effectLst/>
                        </a:rPr>
                        <a:t>LEO (ISS)</a:t>
                      </a:r>
                    </a:p>
                  </a:txBody>
                  <a:tcPr marL="76200" marR="76200" marT="38100" marB="38100" anchor="ctr"/>
                </a:tc>
                <a:tc>
                  <a:txBody>
                    <a:bodyPr/>
                    <a:lstStyle/>
                    <a:p>
                      <a:pPr algn="ctr"/>
                      <a:r>
                        <a:rPr lang="en-GB" sz="1200">
                          <a:effectLst/>
                        </a:rPr>
                        <a:t>NASA (COTS)</a:t>
                      </a:r>
                    </a:p>
                  </a:txBody>
                  <a:tcPr marL="76200" marR="76200" marT="38100" marB="38100" anchor="ctr"/>
                </a:tc>
                <a:tc>
                  <a:txBody>
                    <a:bodyPr/>
                    <a:lstStyle/>
                    <a:p>
                      <a:pPr algn="ctr"/>
                      <a:r>
                        <a:rPr lang="en-GB" sz="1200">
                          <a:effectLst/>
                        </a:rPr>
                        <a:t>Success</a:t>
                      </a:r>
                    </a:p>
                  </a:txBody>
                  <a:tcPr marL="76200" marR="76200" marT="38100" marB="38100" anchor="ctr"/>
                </a:tc>
                <a:tc>
                  <a:txBody>
                    <a:bodyPr/>
                    <a:lstStyle/>
                    <a:p>
                      <a:pPr algn="ctr"/>
                      <a:r>
                        <a:rPr lang="en-GB" sz="1200">
                          <a:effectLst/>
                        </a:rPr>
                        <a:t>No attempt</a:t>
                      </a:r>
                    </a:p>
                  </a:txBody>
                  <a:tcPr marL="76200" marR="76200" marT="38100" marB="38100" anchor="ctr"/>
                </a:tc>
                <a:extLst>
                  <a:ext uri="{0D108BD9-81ED-4DB2-BD59-A6C34878D82A}">
                    <a16:rowId xmlns:a16="http://schemas.microsoft.com/office/drawing/2014/main" val="616518849"/>
                  </a:ext>
                </a:extLst>
              </a:tr>
              <a:tr h="370840">
                <a:tc>
                  <a:txBody>
                    <a:bodyPr/>
                    <a:lstStyle/>
                    <a:p>
                      <a:pPr algn="ctr"/>
                      <a:r>
                        <a:rPr lang="en-NL" sz="1200">
                          <a:effectLst/>
                        </a:rPr>
                        <a:t>2012-10-08</a:t>
                      </a:r>
                    </a:p>
                  </a:txBody>
                  <a:tcPr marL="76200" marR="76200" marT="38100" marB="38100" anchor="ctr"/>
                </a:tc>
                <a:tc>
                  <a:txBody>
                    <a:bodyPr/>
                    <a:lstStyle/>
                    <a:p>
                      <a:pPr algn="ctr"/>
                      <a:r>
                        <a:rPr lang="en-NL" sz="1200">
                          <a:effectLst/>
                        </a:rPr>
                        <a:t>0:35:00</a:t>
                      </a:r>
                    </a:p>
                  </a:txBody>
                  <a:tcPr marL="76200" marR="76200" marT="38100" marB="38100" anchor="ctr"/>
                </a:tc>
                <a:tc>
                  <a:txBody>
                    <a:bodyPr/>
                    <a:lstStyle/>
                    <a:p>
                      <a:pPr algn="ctr"/>
                      <a:r>
                        <a:rPr lang="en-GB" sz="1200">
                          <a:effectLst/>
                        </a:rPr>
                        <a:t>F9 v1.0 B0006</a:t>
                      </a:r>
                    </a:p>
                  </a:txBody>
                  <a:tcPr marL="76200" marR="76200" marT="38100" marB="38100" anchor="ctr"/>
                </a:tc>
                <a:tc>
                  <a:txBody>
                    <a:bodyPr/>
                    <a:lstStyle/>
                    <a:p>
                      <a:pPr algn="ctr"/>
                      <a:r>
                        <a:rPr lang="en-GB" sz="1200">
                          <a:effectLst/>
                        </a:rPr>
                        <a:t>CCAFS LC-40</a:t>
                      </a:r>
                    </a:p>
                  </a:txBody>
                  <a:tcPr marL="76200" marR="76200" marT="38100" marB="38100" anchor="ctr"/>
                </a:tc>
                <a:tc>
                  <a:txBody>
                    <a:bodyPr/>
                    <a:lstStyle/>
                    <a:p>
                      <a:pPr algn="ctr"/>
                      <a:r>
                        <a:rPr lang="en-GB" sz="1200">
                          <a:effectLst/>
                        </a:rPr>
                        <a:t>SpaceX CRS-1</a:t>
                      </a:r>
                    </a:p>
                  </a:txBody>
                  <a:tcPr marL="76200" marR="76200" marT="38100" marB="38100" anchor="ctr"/>
                </a:tc>
                <a:tc>
                  <a:txBody>
                    <a:bodyPr/>
                    <a:lstStyle/>
                    <a:p>
                      <a:pPr algn="ctr"/>
                      <a:r>
                        <a:rPr lang="en-NL" sz="1200">
                          <a:effectLst/>
                        </a:rPr>
                        <a:t>500</a:t>
                      </a:r>
                    </a:p>
                  </a:txBody>
                  <a:tcPr marL="76200" marR="76200" marT="38100" marB="38100" anchor="ctr"/>
                </a:tc>
                <a:tc>
                  <a:txBody>
                    <a:bodyPr/>
                    <a:lstStyle/>
                    <a:p>
                      <a:pPr algn="ctr"/>
                      <a:r>
                        <a:rPr lang="en-GB" sz="1200">
                          <a:effectLst/>
                        </a:rPr>
                        <a:t>LEO (ISS)</a:t>
                      </a:r>
                    </a:p>
                  </a:txBody>
                  <a:tcPr marL="76200" marR="76200" marT="38100" marB="38100" anchor="ctr"/>
                </a:tc>
                <a:tc>
                  <a:txBody>
                    <a:bodyPr/>
                    <a:lstStyle/>
                    <a:p>
                      <a:pPr algn="ctr"/>
                      <a:r>
                        <a:rPr lang="en-GB" sz="1200">
                          <a:effectLst/>
                        </a:rPr>
                        <a:t>NASA (CRS)</a:t>
                      </a:r>
                    </a:p>
                  </a:txBody>
                  <a:tcPr marL="76200" marR="76200" marT="38100" marB="38100" anchor="ctr"/>
                </a:tc>
                <a:tc>
                  <a:txBody>
                    <a:bodyPr/>
                    <a:lstStyle/>
                    <a:p>
                      <a:pPr algn="ctr"/>
                      <a:r>
                        <a:rPr lang="en-GB" sz="1200">
                          <a:effectLst/>
                        </a:rPr>
                        <a:t>Success</a:t>
                      </a:r>
                    </a:p>
                  </a:txBody>
                  <a:tcPr marL="76200" marR="76200" marT="38100" marB="38100" anchor="ctr"/>
                </a:tc>
                <a:tc>
                  <a:txBody>
                    <a:bodyPr/>
                    <a:lstStyle/>
                    <a:p>
                      <a:pPr algn="ctr"/>
                      <a:r>
                        <a:rPr lang="en-GB" sz="1200">
                          <a:effectLst/>
                        </a:rPr>
                        <a:t>No attempt</a:t>
                      </a:r>
                    </a:p>
                  </a:txBody>
                  <a:tcPr marL="76200" marR="76200" marT="38100" marB="38100" anchor="ctr"/>
                </a:tc>
                <a:extLst>
                  <a:ext uri="{0D108BD9-81ED-4DB2-BD59-A6C34878D82A}">
                    <a16:rowId xmlns:a16="http://schemas.microsoft.com/office/drawing/2014/main" val="1864461561"/>
                  </a:ext>
                </a:extLst>
              </a:tr>
              <a:tr h="370840">
                <a:tc>
                  <a:txBody>
                    <a:bodyPr/>
                    <a:lstStyle/>
                    <a:p>
                      <a:pPr algn="ctr"/>
                      <a:r>
                        <a:rPr lang="en-NL" sz="1200">
                          <a:effectLst/>
                        </a:rPr>
                        <a:t>2013-03-01</a:t>
                      </a:r>
                    </a:p>
                  </a:txBody>
                  <a:tcPr marL="76200" marR="76200" marT="38100" marB="38100" anchor="ctr"/>
                </a:tc>
                <a:tc>
                  <a:txBody>
                    <a:bodyPr/>
                    <a:lstStyle/>
                    <a:p>
                      <a:pPr algn="ctr"/>
                      <a:r>
                        <a:rPr lang="en-NL" sz="1200">
                          <a:effectLst/>
                        </a:rPr>
                        <a:t>15:10:00</a:t>
                      </a:r>
                    </a:p>
                  </a:txBody>
                  <a:tcPr marL="76200" marR="76200" marT="38100" marB="38100" anchor="ctr"/>
                </a:tc>
                <a:tc>
                  <a:txBody>
                    <a:bodyPr/>
                    <a:lstStyle/>
                    <a:p>
                      <a:pPr algn="ctr"/>
                      <a:r>
                        <a:rPr lang="en-GB" sz="1200" dirty="0">
                          <a:effectLst/>
                        </a:rPr>
                        <a:t>F9 v1.0 B0007</a:t>
                      </a:r>
                    </a:p>
                  </a:txBody>
                  <a:tcPr marL="76200" marR="76200" marT="38100" marB="38100" anchor="ctr"/>
                </a:tc>
                <a:tc>
                  <a:txBody>
                    <a:bodyPr/>
                    <a:lstStyle/>
                    <a:p>
                      <a:pPr algn="ctr"/>
                      <a:r>
                        <a:rPr lang="en-GB" sz="1200">
                          <a:effectLst/>
                        </a:rPr>
                        <a:t>CCAFS LC-40</a:t>
                      </a:r>
                    </a:p>
                  </a:txBody>
                  <a:tcPr marL="76200" marR="76200" marT="38100" marB="38100" anchor="ctr"/>
                </a:tc>
                <a:tc>
                  <a:txBody>
                    <a:bodyPr/>
                    <a:lstStyle/>
                    <a:p>
                      <a:pPr algn="ctr"/>
                      <a:r>
                        <a:rPr lang="en-GB" sz="1200">
                          <a:effectLst/>
                        </a:rPr>
                        <a:t>SpaceX CRS-2</a:t>
                      </a:r>
                    </a:p>
                  </a:txBody>
                  <a:tcPr marL="76200" marR="76200" marT="38100" marB="38100" anchor="ctr"/>
                </a:tc>
                <a:tc>
                  <a:txBody>
                    <a:bodyPr/>
                    <a:lstStyle/>
                    <a:p>
                      <a:pPr algn="ctr"/>
                      <a:r>
                        <a:rPr lang="en-NL" sz="1200">
                          <a:effectLst/>
                        </a:rPr>
                        <a:t>677</a:t>
                      </a:r>
                    </a:p>
                  </a:txBody>
                  <a:tcPr marL="76200" marR="76200" marT="38100" marB="38100" anchor="ctr"/>
                </a:tc>
                <a:tc>
                  <a:txBody>
                    <a:bodyPr/>
                    <a:lstStyle/>
                    <a:p>
                      <a:pPr algn="ctr"/>
                      <a:r>
                        <a:rPr lang="en-GB" sz="1200">
                          <a:effectLst/>
                        </a:rPr>
                        <a:t>LEO (ISS)</a:t>
                      </a:r>
                    </a:p>
                  </a:txBody>
                  <a:tcPr marL="76200" marR="76200" marT="38100" marB="38100" anchor="ctr"/>
                </a:tc>
                <a:tc>
                  <a:txBody>
                    <a:bodyPr/>
                    <a:lstStyle/>
                    <a:p>
                      <a:pPr algn="ctr"/>
                      <a:r>
                        <a:rPr lang="en-GB" sz="1200">
                          <a:effectLst/>
                        </a:rPr>
                        <a:t>NASA (CRS)</a:t>
                      </a:r>
                    </a:p>
                  </a:txBody>
                  <a:tcPr marL="76200" marR="76200" marT="38100" marB="38100" anchor="ctr"/>
                </a:tc>
                <a:tc>
                  <a:txBody>
                    <a:bodyPr/>
                    <a:lstStyle/>
                    <a:p>
                      <a:pPr algn="ctr"/>
                      <a:r>
                        <a:rPr lang="en-GB" sz="1200">
                          <a:effectLst/>
                        </a:rPr>
                        <a:t>Success</a:t>
                      </a:r>
                    </a:p>
                  </a:txBody>
                  <a:tcPr marL="76200" marR="76200" marT="38100" marB="38100" anchor="ctr"/>
                </a:tc>
                <a:tc>
                  <a:txBody>
                    <a:bodyPr/>
                    <a:lstStyle/>
                    <a:p>
                      <a:pPr algn="ctr"/>
                      <a:r>
                        <a:rPr lang="en-GB" sz="1200" dirty="0">
                          <a:effectLst/>
                        </a:rPr>
                        <a:t>No attempt</a:t>
                      </a:r>
                    </a:p>
                  </a:txBody>
                  <a:tcPr marL="76200" marR="76200" marT="38100" marB="38100" anchor="ctr"/>
                </a:tc>
                <a:extLst>
                  <a:ext uri="{0D108BD9-81ED-4DB2-BD59-A6C34878D82A}">
                    <a16:rowId xmlns:a16="http://schemas.microsoft.com/office/drawing/2014/main" val="2737275032"/>
                  </a:ext>
                </a:extLst>
              </a:tr>
            </a:tbl>
          </a:graphicData>
        </a:graphic>
      </p:graphicFrame>
    </p:spTree>
    <p:extLst>
      <p:ext uri="{BB962C8B-B14F-4D97-AF65-F5344CB8AC3E}">
        <p14:creationId xmlns:p14="http://schemas.microsoft.com/office/powerpoint/2010/main" val="1794738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GB" sz="2200" dirty="0">
                <a:solidFill>
                  <a:schemeClr val="accent3">
                    <a:lumMod val="25000"/>
                  </a:schemeClr>
                </a:solidFill>
                <a:latin typeface="Abadi" panose="020B0604020104020204" pitchFamily="34" charset="0"/>
              </a:rPr>
              <a:t>%</a:t>
            </a:r>
            <a:r>
              <a:rPr lang="en-GB" sz="2200" dirty="0" err="1">
                <a:solidFill>
                  <a:schemeClr val="accent3">
                    <a:lumMod val="25000"/>
                  </a:schemeClr>
                </a:solidFill>
                <a:latin typeface="Abadi" panose="020B0604020104020204" pitchFamily="34" charset="0"/>
              </a:rPr>
              <a:t>sql</a:t>
            </a:r>
            <a:r>
              <a:rPr lang="en-GB" sz="2200" dirty="0">
                <a:solidFill>
                  <a:schemeClr val="accent3">
                    <a:lumMod val="25000"/>
                  </a:schemeClr>
                </a:solidFill>
                <a:latin typeface="Abadi" panose="020B0604020104020204" pitchFamily="34" charset="0"/>
              </a:rPr>
              <a:t> SELECT SUM(`PAYLOAD_MASS__KG_`) FROM SPACEXTABLE WHERE CUSTOMER = 'NASA (CRS)’</a:t>
            </a: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r>
              <a:rPr lang="en-GB" sz="2200" dirty="0">
                <a:solidFill>
                  <a:schemeClr val="accent3">
                    <a:lumMod val="25000"/>
                  </a:schemeClr>
                </a:solidFill>
                <a:latin typeface="Abadi" panose="020B0604020104020204" pitchFamily="34" charset="0"/>
              </a:rPr>
              <a:t>This allows us to calculate the total payload that NASA (CRS) has carried on their launches.</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graphicFrame>
        <p:nvGraphicFramePr>
          <p:cNvPr id="2" name="Table 1">
            <a:extLst>
              <a:ext uri="{FF2B5EF4-FFF2-40B4-BE49-F238E27FC236}">
                <a16:creationId xmlns:a16="http://schemas.microsoft.com/office/drawing/2014/main" id="{E96E7423-DACC-5DC9-988D-C25595F30E26}"/>
              </a:ext>
            </a:extLst>
          </p:cNvPr>
          <p:cNvGraphicFramePr>
            <a:graphicFrameLocks noGrp="1"/>
          </p:cNvGraphicFramePr>
          <p:nvPr>
            <p:extLst>
              <p:ext uri="{D42A27DB-BD31-4B8C-83A1-F6EECF244321}">
                <p14:modId xmlns:p14="http://schemas.microsoft.com/office/powerpoint/2010/main" val="1607242654"/>
              </p:ext>
            </p:extLst>
          </p:nvPr>
        </p:nvGraphicFramePr>
        <p:xfrm>
          <a:off x="4433961" y="2702136"/>
          <a:ext cx="3187700" cy="741680"/>
        </p:xfrm>
        <a:graphic>
          <a:graphicData uri="http://schemas.openxmlformats.org/drawingml/2006/table">
            <a:tbl>
              <a:tblPr firstRow="1" bandRow="1">
                <a:tableStyleId>{5C22544A-7EE6-4342-B048-85BDC9FD1C3A}</a:tableStyleId>
              </a:tblPr>
              <a:tblGrid>
                <a:gridCol w="3187700">
                  <a:extLst>
                    <a:ext uri="{9D8B030D-6E8A-4147-A177-3AD203B41FA5}">
                      <a16:colId xmlns:a16="http://schemas.microsoft.com/office/drawing/2014/main" val="3511916966"/>
                    </a:ext>
                  </a:extLst>
                </a:gridCol>
              </a:tblGrid>
              <a:tr h="370840">
                <a:tc>
                  <a:txBody>
                    <a:bodyPr/>
                    <a:lstStyle/>
                    <a:p>
                      <a:pPr algn="ctr" fontAlgn="ctr"/>
                      <a:r>
                        <a:rPr lang="en-GB" dirty="0">
                          <a:effectLst/>
                        </a:rPr>
                        <a:t>SUM(PAYLOAD_MASS__KG_)</a:t>
                      </a:r>
                    </a:p>
                  </a:txBody>
                  <a:tcPr marL="76200" marR="76200" marT="38100" marB="38100" anchor="ctr"/>
                </a:tc>
                <a:extLst>
                  <a:ext uri="{0D108BD9-81ED-4DB2-BD59-A6C34878D82A}">
                    <a16:rowId xmlns:a16="http://schemas.microsoft.com/office/drawing/2014/main" val="2878119541"/>
                  </a:ext>
                </a:extLst>
              </a:tr>
              <a:tr h="370840">
                <a:tc>
                  <a:txBody>
                    <a:bodyPr/>
                    <a:lstStyle/>
                    <a:p>
                      <a:pPr algn="ctr"/>
                      <a:r>
                        <a:rPr lang="en-NL" dirty="0">
                          <a:effectLst/>
                        </a:rPr>
                        <a:t>45596</a:t>
                      </a:r>
                    </a:p>
                  </a:txBody>
                  <a:tcPr marL="76200" marR="76200" marT="38100" marB="38100" anchor="ctr"/>
                </a:tc>
                <a:extLst>
                  <a:ext uri="{0D108BD9-81ED-4DB2-BD59-A6C34878D82A}">
                    <a16:rowId xmlns:a16="http://schemas.microsoft.com/office/drawing/2014/main" val="2969620305"/>
                  </a:ext>
                </a:extLst>
              </a:tr>
            </a:tbl>
          </a:graphicData>
        </a:graphic>
      </p:graphicFrame>
    </p:spTree>
    <p:extLst>
      <p:ext uri="{BB962C8B-B14F-4D97-AF65-F5344CB8AC3E}">
        <p14:creationId xmlns:p14="http://schemas.microsoft.com/office/powerpoint/2010/main" val="40100147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GB" sz="2200" dirty="0">
                <a:solidFill>
                  <a:schemeClr val="accent3">
                    <a:lumMod val="25000"/>
                  </a:schemeClr>
                </a:solidFill>
                <a:latin typeface="Abadi" panose="020B0604020104020204" pitchFamily="34" charset="0"/>
              </a:rPr>
              <a:t>%</a:t>
            </a:r>
            <a:r>
              <a:rPr lang="en-GB" sz="2200" dirty="0" err="1">
                <a:solidFill>
                  <a:schemeClr val="accent3">
                    <a:lumMod val="25000"/>
                  </a:schemeClr>
                </a:solidFill>
                <a:latin typeface="Abadi" panose="020B0604020104020204" pitchFamily="34" charset="0"/>
              </a:rPr>
              <a:t>sql</a:t>
            </a:r>
            <a:r>
              <a:rPr lang="en-GB" sz="2200" dirty="0">
                <a:solidFill>
                  <a:schemeClr val="accent3">
                    <a:lumMod val="25000"/>
                  </a:schemeClr>
                </a:solidFill>
                <a:latin typeface="Abadi" panose="020B0604020104020204" pitchFamily="34" charset="0"/>
              </a:rPr>
              <a:t> SELECT AVG(`PAYLOAD_MASS__KG_`) FROM SPACEXTABLE WHERE `</a:t>
            </a:r>
            <a:r>
              <a:rPr lang="en-GB" sz="2200" dirty="0" err="1">
                <a:solidFill>
                  <a:schemeClr val="accent3">
                    <a:lumMod val="25000"/>
                  </a:schemeClr>
                </a:solidFill>
                <a:latin typeface="Abadi" panose="020B0604020104020204" pitchFamily="34" charset="0"/>
              </a:rPr>
              <a:t>Booster_Version</a:t>
            </a:r>
            <a:r>
              <a:rPr lang="en-GB" sz="2200" dirty="0">
                <a:solidFill>
                  <a:schemeClr val="accent3">
                    <a:lumMod val="25000"/>
                  </a:schemeClr>
                </a:solidFill>
                <a:latin typeface="Abadi" panose="020B0604020104020204" pitchFamily="34" charset="0"/>
              </a:rPr>
              <a:t>` LIKE 'F9 v1.1%’</a:t>
            </a: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r>
              <a:rPr lang="en-GB" sz="2200" dirty="0">
                <a:solidFill>
                  <a:schemeClr val="accent3">
                    <a:lumMod val="25000"/>
                  </a:schemeClr>
                </a:solidFill>
                <a:latin typeface="Abadi" panose="020B0604020104020204" pitchFamily="34" charset="0"/>
              </a:rPr>
              <a:t>This allows us to find the average payload mass carried by a specific booster version, in this case the F9 v1.1.</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graphicFrame>
        <p:nvGraphicFramePr>
          <p:cNvPr id="2" name="Table 1">
            <a:extLst>
              <a:ext uri="{FF2B5EF4-FFF2-40B4-BE49-F238E27FC236}">
                <a16:creationId xmlns:a16="http://schemas.microsoft.com/office/drawing/2014/main" id="{F57F34FF-8888-E803-5601-A18854550999}"/>
              </a:ext>
            </a:extLst>
          </p:cNvPr>
          <p:cNvGraphicFramePr>
            <a:graphicFrameLocks noGrp="1"/>
          </p:cNvGraphicFramePr>
          <p:nvPr>
            <p:extLst>
              <p:ext uri="{D42A27DB-BD31-4B8C-83A1-F6EECF244321}">
                <p14:modId xmlns:p14="http://schemas.microsoft.com/office/powerpoint/2010/main" val="113050179"/>
              </p:ext>
            </p:extLst>
          </p:nvPr>
        </p:nvGraphicFramePr>
        <p:xfrm>
          <a:off x="3920366" y="2814956"/>
          <a:ext cx="3444875" cy="741680"/>
        </p:xfrm>
        <a:graphic>
          <a:graphicData uri="http://schemas.openxmlformats.org/drawingml/2006/table">
            <a:tbl>
              <a:tblPr firstRow="1" bandRow="1">
                <a:tableStyleId>{5C22544A-7EE6-4342-B048-85BDC9FD1C3A}</a:tableStyleId>
              </a:tblPr>
              <a:tblGrid>
                <a:gridCol w="3444875">
                  <a:extLst>
                    <a:ext uri="{9D8B030D-6E8A-4147-A177-3AD203B41FA5}">
                      <a16:colId xmlns:a16="http://schemas.microsoft.com/office/drawing/2014/main" val="1512576765"/>
                    </a:ext>
                  </a:extLst>
                </a:gridCol>
              </a:tblGrid>
              <a:tr h="370840">
                <a:tc>
                  <a:txBody>
                    <a:bodyPr/>
                    <a:lstStyle/>
                    <a:p>
                      <a:pPr algn="ctr" fontAlgn="ctr"/>
                      <a:r>
                        <a:rPr lang="en-GB" dirty="0">
                          <a:effectLst/>
                        </a:rPr>
                        <a:t>AVG(`PAYLOAD_MASS__KG_`)</a:t>
                      </a:r>
                    </a:p>
                  </a:txBody>
                  <a:tcPr marL="76200" marR="76200" marT="38100" marB="38100" anchor="ctr"/>
                </a:tc>
                <a:extLst>
                  <a:ext uri="{0D108BD9-81ED-4DB2-BD59-A6C34878D82A}">
                    <a16:rowId xmlns:a16="http://schemas.microsoft.com/office/drawing/2014/main" val="230202088"/>
                  </a:ext>
                </a:extLst>
              </a:tr>
              <a:tr h="370840">
                <a:tc>
                  <a:txBody>
                    <a:bodyPr/>
                    <a:lstStyle/>
                    <a:p>
                      <a:pPr algn="ctr"/>
                      <a:r>
                        <a:rPr lang="en-NL" dirty="0">
                          <a:effectLst/>
                        </a:rPr>
                        <a:t>2534.6666666666665</a:t>
                      </a:r>
                    </a:p>
                  </a:txBody>
                  <a:tcPr marL="76200" marR="76200" marT="38100" marB="38100" anchor="ctr"/>
                </a:tc>
                <a:extLst>
                  <a:ext uri="{0D108BD9-81ED-4DB2-BD59-A6C34878D82A}">
                    <a16:rowId xmlns:a16="http://schemas.microsoft.com/office/drawing/2014/main" val="233401238"/>
                  </a:ext>
                </a:extLst>
              </a:tr>
            </a:tbl>
          </a:graphicData>
        </a:graphic>
      </p:graphicFrame>
    </p:spTree>
    <p:extLst>
      <p:ext uri="{BB962C8B-B14F-4D97-AF65-F5344CB8AC3E}">
        <p14:creationId xmlns:p14="http://schemas.microsoft.com/office/powerpoint/2010/main" val="273556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722946"/>
            <a:ext cx="9861497" cy="3953953"/>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In this work, we aim to predict if the first stage of a SpaceX rocket will be reused based on historical launch data, using a variety of classification algorithms.</a:t>
            </a:r>
          </a:p>
          <a:p>
            <a:pPr>
              <a:lnSpc>
                <a:spcPct val="100000"/>
              </a:lnSpc>
              <a:spcBef>
                <a:spcPts val="1400"/>
              </a:spcBef>
            </a:pPr>
            <a:r>
              <a:rPr lang="en-US" sz="2200" dirty="0">
                <a:solidFill>
                  <a:schemeClr val="accent3">
                    <a:lumMod val="25000"/>
                  </a:schemeClr>
                </a:solidFill>
                <a:latin typeface="Abadi" panose="020B0604020104020204" pitchFamily="34" charset="0"/>
              </a:rPr>
              <a:t>Specifically, we compare the performance of logistic regression, k-nearest </a:t>
            </a:r>
            <a:r>
              <a:rPr lang="en-US" sz="2200" dirty="0" err="1">
                <a:solidFill>
                  <a:schemeClr val="accent3">
                    <a:lumMod val="25000"/>
                  </a:schemeClr>
                </a:solidFill>
                <a:latin typeface="Abadi" panose="020B0604020104020204" pitchFamily="34" charset="0"/>
              </a:rPr>
              <a:t>neighbours</a:t>
            </a:r>
            <a:r>
              <a:rPr lang="en-US" sz="2200" dirty="0">
                <a:solidFill>
                  <a:schemeClr val="accent3">
                    <a:lumMod val="25000"/>
                  </a:schemeClr>
                </a:solidFill>
                <a:latin typeface="Abadi" panose="020B0604020104020204" pitchFamily="34" charset="0"/>
              </a:rPr>
              <a:t>, decision trees, and support vector machines.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Our findings show that for this problem all classification algorithms have the same classification accuracy.</a:t>
            </a:r>
          </a:p>
          <a:p>
            <a:pPr>
              <a:lnSpc>
                <a:spcPct val="100000"/>
              </a:lnSpc>
              <a:spcBef>
                <a:spcPts val="1400"/>
              </a:spcBef>
            </a:pPr>
            <a:r>
              <a:rPr lang="en-US" sz="2200" dirty="0">
                <a:solidFill>
                  <a:schemeClr val="accent3">
                    <a:lumMod val="25000"/>
                  </a:schemeClr>
                </a:solidFill>
                <a:latin typeface="Abadi" panose="020B0604020104020204" pitchFamily="34" charset="0"/>
              </a:rPr>
              <a:t>Since the performance is the same across all methods, we decide to use a decision tree, since the classification process is easy to interpret for a human.</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GB" sz="2200" dirty="0">
                <a:solidFill>
                  <a:schemeClr val="accent3">
                    <a:lumMod val="25000"/>
                  </a:schemeClr>
                </a:solidFill>
                <a:latin typeface="Abadi"/>
              </a:rPr>
              <a:t>%</a:t>
            </a:r>
            <a:r>
              <a:rPr lang="en-GB" sz="2200" dirty="0" err="1">
                <a:solidFill>
                  <a:schemeClr val="accent3">
                    <a:lumMod val="25000"/>
                  </a:schemeClr>
                </a:solidFill>
                <a:latin typeface="Abadi"/>
              </a:rPr>
              <a:t>sql</a:t>
            </a:r>
            <a:r>
              <a:rPr lang="en-GB" sz="2200" dirty="0">
                <a:solidFill>
                  <a:schemeClr val="accent3">
                    <a:lumMod val="25000"/>
                  </a:schemeClr>
                </a:solidFill>
                <a:latin typeface="Abadi"/>
              </a:rPr>
              <a:t> SELECT MIN(DATE) FROM SPACEXTABLE WHERE `</a:t>
            </a:r>
            <a:r>
              <a:rPr lang="en-GB" sz="2200" dirty="0" err="1">
                <a:solidFill>
                  <a:schemeClr val="accent3">
                    <a:lumMod val="25000"/>
                  </a:schemeClr>
                </a:solidFill>
                <a:latin typeface="Abadi"/>
              </a:rPr>
              <a:t>Landing_Outcome</a:t>
            </a:r>
            <a:r>
              <a:rPr lang="en-GB" sz="2200" dirty="0">
                <a:solidFill>
                  <a:schemeClr val="accent3">
                    <a:lumMod val="25000"/>
                  </a:schemeClr>
                </a:solidFill>
                <a:latin typeface="Abadi"/>
              </a:rPr>
              <a:t>` = 'Success (ground pad)'</a:t>
            </a:r>
          </a:p>
          <a:p>
            <a:pPr>
              <a:lnSpc>
                <a:spcPct val="100000"/>
              </a:lnSpc>
              <a:spcBef>
                <a:spcPts val="1400"/>
              </a:spcBef>
            </a:pPr>
            <a:endParaRPr lang="en-GB" sz="2200" dirty="0">
              <a:solidFill>
                <a:schemeClr val="accent3">
                  <a:lumMod val="25000"/>
                </a:schemeClr>
              </a:solidFill>
              <a:latin typeface="Abadi"/>
            </a:endParaRPr>
          </a:p>
          <a:p>
            <a:pPr>
              <a:lnSpc>
                <a:spcPct val="100000"/>
              </a:lnSpc>
              <a:spcBef>
                <a:spcPts val="1400"/>
              </a:spcBef>
            </a:pPr>
            <a:endParaRPr lang="en-GB" sz="2200" dirty="0">
              <a:solidFill>
                <a:schemeClr val="accent3">
                  <a:lumMod val="25000"/>
                </a:schemeClr>
              </a:solidFill>
              <a:latin typeface="Abadi"/>
            </a:endParaRPr>
          </a:p>
          <a:p>
            <a:pPr>
              <a:lnSpc>
                <a:spcPct val="100000"/>
              </a:lnSpc>
              <a:spcBef>
                <a:spcPts val="1400"/>
              </a:spcBef>
            </a:pPr>
            <a:r>
              <a:rPr lang="en-GB" sz="2200" dirty="0">
                <a:solidFill>
                  <a:schemeClr val="accent3">
                    <a:lumMod val="25000"/>
                  </a:schemeClr>
                </a:solidFill>
                <a:latin typeface="Abadi"/>
              </a:rPr>
              <a:t>This allows us to find the first date that a successful landing happened on a ground pad, which happens to be in December 2015.</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graphicFrame>
        <p:nvGraphicFramePr>
          <p:cNvPr id="2" name="Table 1">
            <a:extLst>
              <a:ext uri="{FF2B5EF4-FFF2-40B4-BE49-F238E27FC236}">
                <a16:creationId xmlns:a16="http://schemas.microsoft.com/office/drawing/2014/main" id="{F5713C2A-7B1E-F828-DB57-6B5B3117CE35}"/>
              </a:ext>
            </a:extLst>
          </p:cNvPr>
          <p:cNvGraphicFramePr>
            <a:graphicFrameLocks noGrp="1"/>
          </p:cNvGraphicFramePr>
          <p:nvPr>
            <p:extLst>
              <p:ext uri="{D42A27DB-BD31-4B8C-83A1-F6EECF244321}">
                <p14:modId xmlns:p14="http://schemas.microsoft.com/office/powerpoint/2010/main" val="941868810"/>
              </p:ext>
            </p:extLst>
          </p:nvPr>
        </p:nvGraphicFramePr>
        <p:xfrm>
          <a:off x="5153098" y="2534920"/>
          <a:ext cx="1749425" cy="741680"/>
        </p:xfrm>
        <a:graphic>
          <a:graphicData uri="http://schemas.openxmlformats.org/drawingml/2006/table">
            <a:tbl>
              <a:tblPr firstRow="1" bandRow="1">
                <a:tableStyleId>{5C22544A-7EE6-4342-B048-85BDC9FD1C3A}</a:tableStyleId>
              </a:tblPr>
              <a:tblGrid>
                <a:gridCol w="1749425">
                  <a:extLst>
                    <a:ext uri="{9D8B030D-6E8A-4147-A177-3AD203B41FA5}">
                      <a16:colId xmlns:a16="http://schemas.microsoft.com/office/drawing/2014/main" val="3427046955"/>
                    </a:ext>
                  </a:extLst>
                </a:gridCol>
              </a:tblGrid>
              <a:tr h="370840">
                <a:tc>
                  <a:txBody>
                    <a:bodyPr/>
                    <a:lstStyle/>
                    <a:p>
                      <a:pPr algn="ctr" fontAlgn="ctr"/>
                      <a:r>
                        <a:rPr lang="en-GB" dirty="0">
                          <a:effectLst/>
                        </a:rPr>
                        <a:t>MIN(DATE)</a:t>
                      </a:r>
                    </a:p>
                  </a:txBody>
                  <a:tcPr marL="76200" marR="76200" marT="38100" marB="38100" anchor="ctr"/>
                </a:tc>
                <a:extLst>
                  <a:ext uri="{0D108BD9-81ED-4DB2-BD59-A6C34878D82A}">
                    <a16:rowId xmlns:a16="http://schemas.microsoft.com/office/drawing/2014/main" val="3959294157"/>
                  </a:ext>
                </a:extLst>
              </a:tr>
              <a:tr h="370840">
                <a:tc>
                  <a:txBody>
                    <a:bodyPr/>
                    <a:lstStyle/>
                    <a:p>
                      <a:pPr algn="ctr"/>
                      <a:r>
                        <a:rPr lang="en-NL" dirty="0">
                          <a:effectLst/>
                        </a:rPr>
                        <a:t>201</a:t>
                      </a:r>
                      <a:r>
                        <a:rPr lang="en-GB" dirty="0">
                          <a:effectLst/>
                        </a:rPr>
                        <a:t>5</a:t>
                      </a:r>
                      <a:r>
                        <a:rPr lang="en-NL" dirty="0">
                          <a:effectLst/>
                        </a:rPr>
                        <a:t>-</a:t>
                      </a:r>
                      <a:r>
                        <a:rPr lang="en-GB" dirty="0">
                          <a:effectLst/>
                        </a:rPr>
                        <a:t>12</a:t>
                      </a:r>
                      <a:r>
                        <a:rPr lang="en-NL" dirty="0">
                          <a:effectLst/>
                        </a:rPr>
                        <a:t>-</a:t>
                      </a:r>
                      <a:r>
                        <a:rPr lang="en-GB" dirty="0">
                          <a:effectLst/>
                        </a:rPr>
                        <a:t>22</a:t>
                      </a:r>
                      <a:endParaRPr lang="en-NL" dirty="0">
                        <a:effectLst/>
                      </a:endParaRPr>
                    </a:p>
                  </a:txBody>
                  <a:tcPr marL="76200" marR="76200" marT="38100" marB="38100" anchor="ctr"/>
                </a:tc>
                <a:extLst>
                  <a:ext uri="{0D108BD9-81ED-4DB2-BD59-A6C34878D82A}">
                    <a16:rowId xmlns:a16="http://schemas.microsoft.com/office/drawing/2014/main" val="1181382299"/>
                  </a:ext>
                </a:extLst>
              </a:tr>
            </a:tbl>
          </a:graphicData>
        </a:graphic>
      </p:graphicFrame>
    </p:spTree>
    <p:extLst>
      <p:ext uri="{BB962C8B-B14F-4D97-AF65-F5344CB8AC3E}">
        <p14:creationId xmlns:p14="http://schemas.microsoft.com/office/powerpoint/2010/main" val="14346799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GB" sz="2200" dirty="0">
                <a:solidFill>
                  <a:schemeClr val="accent3">
                    <a:lumMod val="25000"/>
                  </a:schemeClr>
                </a:solidFill>
                <a:latin typeface="Abadi"/>
              </a:rPr>
              <a:t>%</a:t>
            </a:r>
            <a:r>
              <a:rPr lang="en-GB" sz="2200" dirty="0" err="1">
                <a:solidFill>
                  <a:schemeClr val="accent3">
                    <a:lumMod val="25000"/>
                  </a:schemeClr>
                </a:solidFill>
                <a:latin typeface="Abadi"/>
              </a:rPr>
              <a:t>sql</a:t>
            </a:r>
            <a:r>
              <a:rPr lang="en-GB" sz="2200" dirty="0">
                <a:solidFill>
                  <a:schemeClr val="accent3">
                    <a:lumMod val="25000"/>
                  </a:schemeClr>
                </a:solidFill>
                <a:latin typeface="Abadi"/>
              </a:rPr>
              <a:t> SELECT `</a:t>
            </a:r>
            <a:r>
              <a:rPr lang="en-GB" sz="2200" dirty="0" err="1">
                <a:solidFill>
                  <a:schemeClr val="accent3">
                    <a:lumMod val="25000"/>
                  </a:schemeClr>
                </a:solidFill>
                <a:latin typeface="Abadi"/>
              </a:rPr>
              <a:t>Booster_Version</a:t>
            </a:r>
            <a:r>
              <a:rPr lang="en-GB" sz="2200" dirty="0">
                <a:solidFill>
                  <a:schemeClr val="accent3">
                    <a:lumMod val="25000"/>
                  </a:schemeClr>
                </a:solidFill>
                <a:latin typeface="Abadi"/>
              </a:rPr>
              <a:t>` FROM SPACEXTABLE WHERE `</a:t>
            </a:r>
            <a:r>
              <a:rPr lang="en-GB" sz="2200" dirty="0" err="1">
                <a:solidFill>
                  <a:schemeClr val="accent3">
                    <a:lumMod val="25000"/>
                  </a:schemeClr>
                </a:solidFill>
                <a:latin typeface="Abadi"/>
              </a:rPr>
              <a:t>Landing_Outcome</a:t>
            </a:r>
            <a:r>
              <a:rPr lang="en-GB" sz="2200" dirty="0">
                <a:solidFill>
                  <a:schemeClr val="accent3">
                    <a:lumMod val="25000"/>
                  </a:schemeClr>
                </a:solidFill>
                <a:latin typeface="Abadi"/>
              </a:rPr>
              <a:t>` = 'Success (drone ship)' AND (`PAYLOAD_MASS__KG_` &gt; 4000 AND `PAYLOAD_MASS__KG_` &lt; 6000)</a:t>
            </a:r>
          </a:p>
          <a:p>
            <a:pPr>
              <a:lnSpc>
                <a:spcPct val="100000"/>
              </a:lnSpc>
              <a:spcBef>
                <a:spcPts val="1400"/>
              </a:spcBef>
            </a:pPr>
            <a:endParaRPr lang="en-GB" sz="2200" dirty="0">
              <a:solidFill>
                <a:schemeClr val="accent3">
                  <a:lumMod val="25000"/>
                </a:schemeClr>
              </a:solidFill>
              <a:latin typeface="Abadi"/>
            </a:endParaRPr>
          </a:p>
          <a:p>
            <a:pPr>
              <a:lnSpc>
                <a:spcPct val="100000"/>
              </a:lnSpc>
              <a:spcBef>
                <a:spcPts val="1400"/>
              </a:spcBef>
            </a:pPr>
            <a:endParaRPr lang="en-GB" sz="2200" dirty="0">
              <a:solidFill>
                <a:schemeClr val="accent3">
                  <a:lumMod val="25000"/>
                </a:schemeClr>
              </a:solidFill>
              <a:latin typeface="Abadi"/>
            </a:endParaRPr>
          </a:p>
          <a:p>
            <a:pPr>
              <a:lnSpc>
                <a:spcPct val="100000"/>
              </a:lnSpc>
              <a:spcBef>
                <a:spcPts val="1400"/>
              </a:spcBef>
            </a:pPr>
            <a:endParaRPr lang="en-GB" sz="2200" dirty="0">
              <a:solidFill>
                <a:schemeClr val="accent3">
                  <a:lumMod val="25000"/>
                </a:schemeClr>
              </a:solidFill>
              <a:latin typeface="Abadi"/>
            </a:endParaRPr>
          </a:p>
          <a:p>
            <a:pPr>
              <a:lnSpc>
                <a:spcPct val="100000"/>
              </a:lnSpc>
              <a:spcBef>
                <a:spcPts val="1400"/>
              </a:spcBef>
            </a:pPr>
            <a:endParaRPr lang="en-GB" sz="2200" dirty="0">
              <a:solidFill>
                <a:schemeClr val="accent3">
                  <a:lumMod val="25000"/>
                </a:schemeClr>
              </a:solidFill>
              <a:latin typeface="Abadi"/>
            </a:endParaRPr>
          </a:p>
          <a:p>
            <a:pPr>
              <a:lnSpc>
                <a:spcPct val="100000"/>
              </a:lnSpc>
              <a:spcBef>
                <a:spcPts val="1400"/>
              </a:spcBef>
            </a:pPr>
            <a:r>
              <a:rPr lang="en-GB" sz="2200" dirty="0">
                <a:solidFill>
                  <a:schemeClr val="accent3">
                    <a:lumMod val="25000"/>
                  </a:schemeClr>
                </a:solidFill>
                <a:latin typeface="Abadi"/>
              </a:rPr>
              <a:t>Here we restrict the landings to successful landings on a drone ship, and those with payloads between 4000 kg and 6000 kg. The booster version is F9 FT.</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graphicFrame>
        <p:nvGraphicFramePr>
          <p:cNvPr id="2" name="Table 1">
            <a:extLst>
              <a:ext uri="{FF2B5EF4-FFF2-40B4-BE49-F238E27FC236}">
                <a16:creationId xmlns:a16="http://schemas.microsoft.com/office/drawing/2014/main" id="{1AF0FDEB-2B23-34F1-99F1-4A2E3BED6DC9}"/>
              </a:ext>
            </a:extLst>
          </p:cNvPr>
          <p:cNvGraphicFramePr>
            <a:graphicFrameLocks noGrp="1"/>
          </p:cNvGraphicFramePr>
          <p:nvPr>
            <p:extLst>
              <p:ext uri="{D42A27DB-BD31-4B8C-83A1-F6EECF244321}">
                <p14:modId xmlns:p14="http://schemas.microsoft.com/office/powerpoint/2010/main" val="2564579477"/>
              </p:ext>
            </p:extLst>
          </p:nvPr>
        </p:nvGraphicFramePr>
        <p:xfrm>
          <a:off x="4910211" y="3074194"/>
          <a:ext cx="2235200" cy="1854200"/>
        </p:xfrm>
        <a:graphic>
          <a:graphicData uri="http://schemas.openxmlformats.org/drawingml/2006/table">
            <a:tbl>
              <a:tblPr firstRow="1" bandRow="1">
                <a:tableStyleId>{5C22544A-7EE6-4342-B048-85BDC9FD1C3A}</a:tableStyleId>
              </a:tblPr>
              <a:tblGrid>
                <a:gridCol w="2235200">
                  <a:extLst>
                    <a:ext uri="{9D8B030D-6E8A-4147-A177-3AD203B41FA5}">
                      <a16:colId xmlns:a16="http://schemas.microsoft.com/office/drawing/2014/main" val="2488751427"/>
                    </a:ext>
                  </a:extLst>
                </a:gridCol>
              </a:tblGrid>
              <a:tr h="370840">
                <a:tc>
                  <a:txBody>
                    <a:bodyPr/>
                    <a:lstStyle/>
                    <a:p>
                      <a:pPr algn="ctr" fontAlgn="ctr"/>
                      <a:r>
                        <a:rPr lang="en-GB" dirty="0" err="1">
                          <a:effectLst/>
                        </a:rPr>
                        <a:t>Booster_Version</a:t>
                      </a:r>
                      <a:endParaRPr lang="en-GB" dirty="0">
                        <a:effectLst/>
                      </a:endParaRPr>
                    </a:p>
                  </a:txBody>
                  <a:tcPr marL="76200" marR="76200" marT="38100" marB="38100" anchor="ctr"/>
                </a:tc>
                <a:extLst>
                  <a:ext uri="{0D108BD9-81ED-4DB2-BD59-A6C34878D82A}">
                    <a16:rowId xmlns:a16="http://schemas.microsoft.com/office/drawing/2014/main" val="629108382"/>
                  </a:ext>
                </a:extLst>
              </a:tr>
              <a:tr h="370840">
                <a:tc>
                  <a:txBody>
                    <a:bodyPr/>
                    <a:lstStyle/>
                    <a:p>
                      <a:pPr algn="ctr"/>
                      <a:r>
                        <a:rPr lang="en-GB">
                          <a:effectLst/>
                        </a:rPr>
                        <a:t>F9 FT B1022</a:t>
                      </a:r>
                    </a:p>
                  </a:txBody>
                  <a:tcPr marL="76200" marR="76200" marT="38100" marB="38100" anchor="ctr"/>
                </a:tc>
                <a:extLst>
                  <a:ext uri="{0D108BD9-81ED-4DB2-BD59-A6C34878D82A}">
                    <a16:rowId xmlns:a16="http://schemas.microsoft.com/office/drawing/2014/main" val="2926465788"/>
                  </a:ext>
                </a:extLst>
              </a:tr>
              <a:tr h="370840">
                <a:tc>
                  <a:txBody>
                    <a:bodyPr/>
                    <a:lstStyle/>
                    <a:p>
                      <a:pPr algn="ctr"/>
                      <a:r>
                        <a:rPr lang="en-GB">
                          <a:effectLst/>
                        </a:rPr>
                        <a:t>F9 FT B1026</a:t>
                      </a:r>
                    </a:p>
                  </a:txBody>
                  <a:tcPr marL="76200" marR="76200" marT="38100" marB="38100" anchor="ctr"/>
                </a:tc>
                <a:extLst>
                  <a:ext uri="{0D108BD9-81ED-4DB2-BD59-A6C34878D82A}">
                    <a16:rowId xmlns:a16="http://schemas.microsoft.com/office/drawing/2014/main" val="4136338481"/>
                  </a:ext>
                </a:extLst>
              </a:tr>
              <a:tr h="370840">
                <a:tc>
                  <a:txBody>
                    <a:bodyPr/>
                    <a:lstStyle/>
                    <a:p>
                      <a:pPr algn="ctr"/>
                      <a:r>
                        <a:rPr lang="en-GB">
                          <a:effectLst/>
                        </a:rPr>
                        <a:t>F9 FT B1021.2</a:t>
                      </a:r>
                    </a:p>
                  </a:txBody>
                  <a:tcPr marL="76200" marR="76200" marT="38100" marB="38100" anchor="ctr"/>
                </a:tc>
                <a:extLst>
                  <a:ext uri="{0D108BD9-81ED-4DB2-BD59-A6C34878D82A}">
                    <a16:rowId xmlns:a16="http://schemas.microsoft.com/office/drawing/2014/main" val="4211679677"/>
                  </a:ext>
                </a:extLst>
              </a:tr>
              <a:tr h="370840">
                <a:tc>
                  <a:txBody>
                    <a:bodyPr/>
                    <a:lstStyle/>
                    <a:p>
                      <a:pPr algn="ctr"/>
                      <a:r>
                        <a:rPr lang="en-GB" dirty="0">
                          <a:effectLst/>
                        </a:rPr>
                        <a:t>F9 FT B1031.2</a:t>
                      </a:r>
                    </a:p>
                  </a:txBody>
                  <a:tcPr marL="76200" marR="76200" marT="38100" marB="38100" anchor="ctr"/>
                </a:tc>
                <a:extLst>
                  <a:ext uri="{0D108BD9-81ED-4DB2-BD59-A6C34878D82A}">
                    <a16:rowId xmlns:a16="http://schemas.microsoft.com/office/drawing/2014/main" val="4174651371"/>
                  </a:ext>
                </a:extLst>
              </a:tr>
            </a:tbl>
          </a:graphicData>
        </a:graphic>
      </p:graphicFrame>
    </p:spTree>
    <p:extLst>
      <p:ext uri="{BB962C8B-B14F-4D97-AF65-F5344CB8AC3E}">
        <p14:creationId xmlns:p14="http://schemas.microsoft.com/office/powerpoint/2010/main" val="6393995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GB" sz="2200" dirty="0">
                <a:solidFill>
                  <a:schemeClr val="accent3">
                    <a:lumMod val="25000"/>
                  </a:schemeClr>
                </a:solidFill>
                <a:latin typeface="Abadi" panose="020B0604020104020204" pitchFamily="34" charset="0"/>
              </a:rPr>
              <a:t>%</a:t>
            </a:r>
            <a:r>
              <a:rPr lang="en-GB" sz="2200" dirty="0" err="1">
                <a:solidFill>
                  <a:schemeClr val="accent3">
                    <a:lumMod val="25000"/>
                  </a:schemeClr>
                </a:solidFill>
                <a:latin typeface="Abadi" panose="020B0604020104020204" pitchFamily="34" charset="0"/>
              </a:rPr>
              <a:t>sql</a:t>
            </a:r>
            <a:r>
              <a:rPr lang="en-GB" sz="2200" dirty="0">
                <a:solidFill>
                  <a:schemeClr val="accent3">
                    <a:lumMod val="25000"/>
                  </a:schemeClr>
                </a:solidFill>
                <a:latin typeface="Abadi" panose="020B0604020104020204" pitchFamily="34" charset="0"/>
              </a:rPr>
              <a:t> SELECT `</a:t>
            </a:r>
            <a:r>
              <a:rPr lang="en-GB" sz="2200" dirty="0" err="1">
                <a:solidFill>
                  <a:schemeClr val="accent3">
                    <a:lumMod val="25000"/>
                  </a:schemeClr>
                </a:solidFill>
                <a:latin typeface="Abadi" panose="020B0604020104020204" pitchFamily="34" charset="0"/>
              </a:rPr>
              <a:t>Mission_Outcome</a:t>
            </a:r>
            <a:r>
              <a:rPr lang="en-GB" sz="2200" dirty="0">
                <a:solidFill>
                  <a:schemeClr val="accent3">
                    <a:lumMod val="25000"/>
                  </a:schemeClr>
                </a:solidFill>
                <a:latin typeface="Abadi" panose="020B0604020104020204" pitchFamily="34" charset="0"/>
              </a:rPr>
              <a:t>`, COUNT(`</a:t>
            </a:r>
            <a:r>
              <a:rPr lang="en-GB" sz="2200" dirty="0" err="1">
                <a:solidFill>
                  <a:schemeClr val="accent3">
                    <a:lumMod val="25000"/>
                  </a:schemeClr>
                </a:solidFill>
                <a:latin typeface="Abadi" panose="020B0604020104020204" pitchFamily="34" charset="0"/>
              </a:rPr>
              <a:t>Mission_Outcome</a:t>
            </a:r>
            <a:r>
              <a:rPr lang="en-GB" sz="2200" dirty="0">
                <a:solidFill>
                  <a:schemeClr val="accent3">
                    <a:lumMod val="25000"/>
                  </a:schemeClr>
                </a:solidFill>
                <a:latin typeface="Abadi" panose="020B0604020104020204" pitchFamily="34" charset="0"/>
              </a:rPr>
              <a:t>`) FROM SPACEXTABLE GROUP BY `</a:t>
            </a:r>
            <a:r>
              <a:rPr lang="en-GB" sz="2200" dirty="0" err="1">
                <a:solidFill>
                  <a:schemeClr val="accent3">
                    <a:lumMod val="25000"/>
                  </a:schemeClr>
                </a:solidFill>
                <a:latin typeface="Abadi" panose="020B0604020104020204" pitchFamily="34" charset="0"/>
              </a:rPr>
              <a:t>Mission_Outcome</a:t>
            </a:r>
            <a:r>
              <a:rPr lang="en-GB" sz="2200" dirty="0">
                <a:solidFill>
                  <a:schemeClr val="accent3">
                    <a:lumMod val="25000"/>
                  </a:schemeClr>
                </a:solidFill>
                <a:latin typeface="Abadi" panose="020B0604020104020204" pitchFamily="34" charset="0"/>
              </a:rPr>
              <a:t>`</a:t>
            </a: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r>
              <a:rPr lang="en-GB" sz="2200" dirty="0">
                <a:solidFill>
                  <a:schemeClr val="accent3">
                    <a:lumMod val="25000"/>
                  </a:schemeClr>
                </a:solidFill>
                <a:latin typeface="Abadi" panose="020B0604020104020204" pitchFamily="34" charset="0"/>
              </a:rPr>
              <a:t>We group the results by mission outcome and find that most missions are successful. Only 1 launch failed in flight.</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graphicFrame>
        <p:nvGraphicFramePr>
          <p:cNvPr id="2" name="Table 1">
            <a:extLst>
              <a:ext uri="{FF2B5EF4-FFF2-40B4-BE49-F238E27FC236}">
                <a16:creationId xmlns:a16="http://schemas.microsoft.com/office/drawing/2014/main" id="{816E4A3E-1F88-83F4-B8EA-387FD5C27C41}"/>
              </a:ext>
            </a:extLst>
          </p:cNvPr>
          <p:cNvGraphicFramePr>
            <a:graphicFrameLocks noGrp="1"/>
          </p:cNvGraphicFramePr>
          <p:nvPr>
            <p:extLst>
              <p:ext uri="{D42A27DB-BD31-4B8C-83A1-F6EECF244321}">
                <p14:modId xmlns:p14="http://schemas.microsoft.com/office/powerpoint/2010/main" val="4293338878"/>
              </p:ext>
            </p:extLst>
          </p:nvPr>
        </p:nvGraphicFramePr>
        <p:xfrm>
          <a:off x="2032000" y="2700866"/>
          <a:ext cx="8128000" cy="185420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16712069"/>
                    </a:ext>
                  </a:extLst>
                </a:gridCol>
                <a:gridCol w="4064000">
                  <a:extLst>
                    <a:ext uri="{9D8B030D-6E8A-4147-A177-3AD203B41FA5}">
                      <a16:colId xmlns:a16="http://schemas.microsoft.com/office/drawing/2014/main" val="3982327325"/>
                    </a:ext>
                  </a:extLst>
                </a:gridCol>
              </a:tblGrid>
              <a:tr h="370840">
                <a:tc>
                  <a:txBody>
                    <a:bodyPr/>
                    <a:lstStyle/>
                    <a:p>
                      <a:pPr algn="ctr" fontAlgn="ctr"/>
                      <a:r>
                        <a:rPr lang="en-GB" dirty="0" err="1">
                          <a:effectLst/>
                        </a:rPr>
                        <a:t>Mission_Outcome</a:t>
                      </a:r>
                      <a:endParaRPr lang="en-GB" dirty="0">
                        <a:effectLst/>
                      </a:endParaRPr>
                    </a:p>
                  </a:txBody>
                  <a:tcPr marL="76200" marR="76200" marT="38100" marB="38100" anchor="ctr"/>
                </a:tc>
                <a:tc>
                  <a:txBody>
                    <a:bodyPr/>
                    <a:lstStyle/>
                    <a:p>
                      <a:pPr algn="ctr" fontAlgn="ctr"/>
                      <a:r>
                        <a:rPr lang="en-GB">
                          <a:effectLst/>
                        </a:rPr>
                        <a:t>COUNT(`Mission_Outcome`)</a:t>
                      </a:r>
                    </a:p>
                  </a:txBody>
                  <a:tcPr marL="76200" marR="76200" marT="38100" marB="38100" anchor="ctr"/>
                </a:tc>
                <a:extLst>
                  <a:ext uri="{0D108BD9-81ED-4DB2-BD59-A6C34878D82A}">
                    <a16:rowId xmlns:a16="http://schemas.microsoft.com/office/drawing/2014/main" val="4144522979"/>
                  </a:ext>
                </a:extLst>
              </a:tr>
              <a:tr h="370840">
                <a:tc>
                  <a:txBody>
                    <a:bodyPr/>
                    <a:lstStyle/>
                    <a:p>
                      <a:pPr algn="ctr"/>
                      <a:r>
                        <a:rPr lang="en-GB">
                          <a:effectLst/>
                        </a:rPr>
                        <a:t>Failure (in flight)</a:t>
                      </a:r>
                    </a:p>
                  </a:txBody>
                  <a:tcPr marL="76200" marR="76200" marT="38100" marB="38100" anchor="ctr"/>
                </a:tc>
                <a:tc>
                  <a:txBody>
                    <a:bodyPr/>
                    <a:lstStyle/>
                    <a:p>
                      <a:pPr algn="ctr"/>
                      <a:r>
                        <a:rPr lang="en-NL">
                          <a:effectLst/>
                        </a:rPr>
                        <a:t>1</a:t>
                      </a:r>
                    </a:p>
                  </a:txBody>
                  <a:tcPr marL="76200" marR="76200" marT="38100" marB="38100" anchor="ctr"/>
                </a:tc>
                <a:extLst>
                  <a:ext uri="{0D108BD9-81ED-4DB2-BD59-A6C34878D82A}">
                    <a16:rowId xmlns:a16="http://schemas.microsoft.com/office/drawing/2014/main" val="4039755705"/>
                  </a:ext>
                </a:extLst>
              </a:tr>
              <a:tr h="370840">
                <a:tc>
                  <a:txBody>
                    <a:bodyPr/>
                    <a:lstStyle/>
                    <a:p>
                      <a:pPr algn="ctr"/>
                      <a:r>
                        <a:rPr lang="en-GB">
                          <a:effectLst/>
                        </a:rPr>
                        <a:t>Success</a:t>
                      </a:r>
                    </a:p>
                  </a:txBody>
                  <a:tcPr marL="76200" marR="76200" marT="38100" marB="38100" anchor="ctr"/>
                </a:tc>
                <a:tc>
                  <a:txBody>
                    <a:bodyPr/>
                    <a:lstStyle/>
                    <a:p>
                      <a:pPr algn="ctr"/>
                      <a:r>
                        <a:rPr lang="en-NL">
                          <a:effectLst/>
                        </a:rPr>
                        <a:t>98</a:t>
                      </a:r>
                    </a:p>
                  </a:txBody>
                  <a:tcPr marL="76200" marR="76200" marT="38100" marB="38100" anchor="ctr"/>
                </a:tc>
                <a:extLst>
                  <a:ext uri="{0D108BD9-81ED-4DB2-BD59-A6C34878D82A}">
                    <a16:rowId xmlns:a16="http://schemas.microsoft.com/office/drawing/2014/main" val="376251405"/>
                  </a:ext>
                </a:extLst>
              </a:tr>
              <a:tr h="370840">
                <a:tc>
                  <a:txBody>
                    <a:bodyPr/>
                    <a:lstStyle/>
                    <a:p>
                      <a:pPr algn="ctr"/>
                      <a:r>
                        <a:rPr lang="en-GB">
                          <a:effectLst/>
                        </a:rPr>
                        <a:t>Success</a:t>
                      </a:r>
                    </a:p>
                  </a:txBody>
                  <a:tcPr marL="76200" marR="76200" marT="38100" marB="38100" anchor="ctr"/>
                </a:tc>
                <a:tc>
                  <a:txBody>
                    <a:bodyPr/>
                    <a:lstStyle/>
                    <a:p>
                      <a:pPr algn="ctr"/>
                      <a:r>
                        <a:rPr lang="en-NL">
                          <a:effectLst/>
                        </a:rPr>
                        <a:t>1</a:t>
                      </a:r>
                    </a:p>
                  </a:txBody>
                  <a:tcPr marL="76200" marR="76200" marT="38100" marB="38100" anchor="ctr"/>
                </a:tc>
                <a:extLst>
                  <a:ext uri="{0D108BD9-81ED-4DB2-BD59-A6C34878D82A}">
                    <a16:rowId xmlns:a16="http://schemas.microsoft.com/office/drawing/2014/main" val="1925438483"/>
                  </a:ext>
                </a:extLst>
              </a:tr>
              <a:tr h="370840">
                <a:tc>
                  <a:txBody>
                    <a:bodyPr/>
                    <a:lstStyle/>
                    <a:p>
                      <a:pPr algn="ctr"/>
                      <a:r>
                        <a:rPr lang="en-GB">
                          <a:effectLst/>
                        </a:rPr>
                        <a:t>Success (payload status unclear)</a:t>
                      </a:r>
                    </a:p>
                  </a:txBody>
                  <a:tcPr marL="76200" marR="76200" marT="38100" marB="38100" anchor="ctr"/>
                </a:tc>
                <a:tc>
                  <a:txBody>
                    <a:bodyPr/>
                    <a:lstStyle/>
                    <a:p>
                      <a:pPr algn="ctr"/>
                      <a:r>
                        <a:rPr lang="en-NL" dirty="0">
                          <a:effectLst/>
                        </a:rPr>
                        <a:t>1</a:t>
                      </a:r>
                    </a:p>
                  </a:txBody>
                  <a:tcPr marL="76200" marR="76200" marT="38100" marB="38100" anchor="ctr"/>
                </a:tc>
                <a:extLst>
                  <a:ext uri="{0D108BD9-81ED-4DB2-BD59-A6C34878D82A}">
                    <a16:rowId xmlns:a16="http://schemas.microsoft.com/office/drawing/2014/main" val="3735405123"/>
                  </a:ext>
                </a:extLst>
              </a:tr>
            </a:tbl>
          </a:graphicData>
        </a:graphic>
      </p:graphicFrame>
    </p:spTree>
    <p:extLst>
      <p:ext uri="{BB962C8B-B14F-4D97-AF65-F5344CB8AC3E}">
        <p14:creationId xmlns:p14="http://schemas.microsoft.com/office/powerpoint/2010/main" val="17569726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GB" sz="2200" dirty="0">
                <a:solidFill>
                  <a:schemeClr val="accent3">
                    <a:lumMod val="25000"/>
                  </a:schemeClr>
                </a:solidFill>
                <a:latin typeface="Abadi" panose="020B0604020104020204" pitchFamily="34" charset="0"/>
              </a:rPr>
              <a:t>%</a:t>
            </a:r>
            <a:r>
              <a:rPr lang="en-GB" sz="2200" dirty="0" err="1">
                <a:solidFill>
                  <a:schemeClr val="accent3">
                    <a:lumMod val="25000"/>
                  </a:schemeClr>
                </a:solidFill>
                <a:latin typeface="Abadi" panose="020B0604020104020204" pitchFamily="34" charset="0"/>
              </a:rPr>
              <a:t>sql</a:t>
            </a:r>
            <a:r>
              <a:rPr lang="en-GB" sz="2200" dirty="0">
                <a:solidFill>
                  <a:schemeClr val="accent3">
                    <a:lumMod val="25000"/>
                  </a:schemeClr>
                </a:solidFill>
                <a:latin typeface="Abadi" panose="020B0604020104020204" pitchFamily="34" charset="0"/>
              </a:rPr>
              <a:t> SELECT `</a:t>
            </a:r>
            <a:r>
              <a:rPr lang="en-GB" sz="2200" dirty="0" err="1">
                <a:solidFill>
                  <a:schemeClr val="accent3">
                    <a:lumMod val="25000"/>
                  </a:schemeClr>
                </a:solidFill>
                <a:latin typeface="Abadi" panose="020B0604020104020204" pitchFamily="34" charset="0"/>
              </a:rPr>
              <a:t>Booster_Version</a:t>
            </a:r>
            <a:r>
              <a:rPr lang="en-GB" sz="2200" dirty="0">
                <a:solidFill>
                  <a:schemeClr val="accent3">
                    <a:lumMod val="25000"/>
                  </a:schemeClr>
                </a:solidFill>
                <a:latin typeface="Abadi" panose="020B0604020104020204" pitchFamily="34" charset="0"/>
              </a:rPr>
              <a:t>` FROM SPACEXTABLE WHERE `PAYLOAD_MASS__KG_`  = (SELECT MAX(`PAYLOAD_MASS__KG_`) FROM SPACEXTABLE)</a:t>
            </a: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a:lnSpc>
                <a:spcPct val="100000"/>
              </a:lnSpc>
              <a:spcBef>
                <a:spcPts val="1400"/>
              </a:spcBef>
            </a:pPr>
            <a:r>
              <a:rPr lang="en-GB" sz="2200" dirty="0">
                <a:solidFill>
                  <a:schemeClr val="accent3">
                    <a:lumMod val="25000"/>
                  </a:schemeClr>
                </a:solidFill>
                <a:latin typeface="Abadi" panose="020B0604020104020204" pitchFamily="34" charset="0"/>
              </a:rPr>
              <a:t>Here we find the booster versions that carried the maximum payloads </a:t>
            </a:r>
          </a:p>
          <a:p>
            <a:pPr marL="0" indent="0">
              <a:lnSpc>
                <a:spcPct val="100000"/>
              </a:lnSpc>
              <a:spcBef>
                <a:spcPts val="1400"/>
              </a:spcBef>
              <a:buNone/>
            </a:pPr>
            <a:r>
              <a:rPr lang="en-GB" sz="2200" dirty="0">
                <a:solidFill>
                  <a:schemeClr val="accent3">
                    <a:lumMod val="25000"/>
                  </a:schemeClr>
                </a:solidFill>
                <a:latin typeface="Abadi" panose="020B0604020104020204" pitchFamily="34" charset="0"/>
              </a:rPr>
              <a:t>using</a:t>
            </a:r>
            <a:r>
              <a:rPr lang="en-US" sz="2200" dirty="0">
                <a:solidFill>
                  <a:schemeClr val="accent3">
                    <a:lumMod val="25000"/>
                  </a:schemeClr>
                </a:solidFill>
                <a:latin typeface="Abadi" panose="020B0604020104020204" pitchFamily="34" charset="0"/>
              </a:rPr>
              <a:t> a subquery. This is always booster version F9 B5.</a:t>
            </a:r>
            <a:endParaRPr lang="en-GB"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2" name="Table 1">
            <a:extLst>
              <a:ext uri="{FF2B5EF4-FFF2-40B4-BE49-F238E27FC236}">
                <a16:creationId xmlns:a16="http://schemas.microsoft.com/office/drawing/2014/main" id="{4E5097B5-D278-E665-C41D-7A5C9102D3FB}"/>
              </a:ext>
            </a:extLst>
          </p:cNvPr>
          <p:cNvGraphicFramePr>
            <a:graphicFrameLocks noGrp="1"/>
          </p:cNvGraphicFramePr>
          <p:nvPr>
            <p:extLst>
              <p:ext uri="{D42A27DB-BD31-4B8C-83A1-F6EECF244321}">
                <p14:modId xmlns:p14="http://schemas.microsoft.com/office/powerpoint/2010/main" val="1719476603"/>
              </p:ext>
            </p:extLst>
          </p:nvPr>
        </p:nvGraphicFramePr>
        <p:xfrm>
          <a:off x="10086372" y="1087699"/>
          <a:ext cx="1814439" cy="4820920"/>
        </p:xfrm>
        <a:graphic>
          <a:graphicData uri="http://schemas.openxmlformats.org/drawingml/2006/table">
            <a:tbl>
              <a:tblPr firstRow="1" bandRow="1">
                <a:tableStyleId>{5C22544A-7EE6-4342-B048-85BDC9FD1C3A}</a:tableStyleId>
              </a:tblPr>
              <a:tblGrid>
                <a:gridCol w="1814439">
                  <a:extLst>
                    <a:ext uri="{9D8B030D-6E8A-4147-A177-3AD203B41FA5}">
                      <a16:colId xmlns:a16="http://schemas.microsoft.com/office/drawing/2014/main" val="797177761"/>
                    </a:ext>
                  </a:extLst>
                </a:gridCol>
              </a:tblGrid>
              <a:tr h="370840">
                <a:tc>
                  <a:txBody>
                    <a:bodyPr/>
                    <a:lstStyle/>
                    <a:p>
                      <a:pPr algn="ctr" fontAlgn="ctr"/>
                      <a:r>
                        <a:rPr lang="en-GB" sz="1400" dirty="0" err="1">
                          <a:effectLst/>
                        </a:rPr>
                        <a:t>Booster_Version</a:t>
                      </a:r>
                      <a:endParaRPr lang="en-GB" sz="1400" dirty="0">
                        <a:effectLst/>
                      </a:endParaRPr>
                    </a:p>
                  </a:txBody>
                  <a:tcPr marL="76200" marR="76200" marT="38100" marB="38100" anchor="ctr"/>
                </a:tc>
                <a:extLst>
                  <a:ext uri="{0D108BD9-81ED-4DB2-BD59-A6C34878D82A}">
                    <a16:rowId xmlns:a16="http://schemas.microsoft.com/office/drawing/2014/main" val="2692964872"/>
                  </a:ext>
                </a:extLst>
              </a:tr>
              <a:tr h="370840">
                <a:tc>
                  <a:txBody>
                    <a:bodyPr/>
                    <a:lstStyle/>
                    <a:p>
                      <a:pPr algn="ctr"/>
                      <a:r>
                        <a:rPr lang="en-GB" sz="1400">
                          <a:effectLst/>
                        </a:rPr>
                        <a:t>F9 B5 B1048.4</a:t>
                      </a:r>
                    </a:p>
                  </a:txBody>
                  <a:tcPr marL="76200" marR="76200" marT="38100" marB="38100" anchor="ctr"/>
                </a:tc>
                <a:extLst>
                  <a:ext uri="{0D108BD9-81ED-4DB2-BD59-A6C34878D82A}">
                    <a16:rowId xmlns:a16="http://schemas.microsoft.com/office/drawing/2014/main" val="2716642844"/>
                  </a:ext>
                </a:extLst>
              </a:tr>
              <a:tr h="370840">
                <a:tc>
                  <a:txBody>
                    <a:bodyPr/>
                    <a:lstStyle/>
                    <a:p>
                      <a:pPr algn="ctr"/>
                      <a:r>
                        <a:rPr lang="en-GB" sz="1400">
                          <a:effectLst/>
                        </a:rPr>
                        <a:t>F9 B5 B1049.4</a:t>
                      </a:r>
                    </a:p>
                  </a:txBody>
                  <a:tcPr marL="76200" marR="76200" marT="38100" marB="38100" anchor="ctr"/>
                </a:tc>
                <a:extLst>
                  <a:ext uri="{0D108BD9-81ED-4DB2-BD59-A6C34878D82A}">
                    <a16:rowId xmlns:a16="http://schemas.microsoft.com/office/drawing/2014/main" val="3831636455"/>
                  </a:ext>
                </a:extLst>
              </a:tr>
              <a:tr h="370840">
                <a:tc>
                  <a:txBody>
                    <a:bodyPr/>
                    <a:lstStyle/>
                    <a:p>
                      <a:pPr algn="ctr"/>
                      <a:r>
                        <a:rPr lang="en-GB" sz="1400">
                          <a:effectLst/>
                        </a:rPr>
                        <a:t>F9 B5 B1051.3</a:t>
                      </a:r>
                    </a:p>
                  </a:txBody>
                  <a:tcPr marL="76200" marR="76200" marT="38100" marB="38100" anchor="ctr"/>
                </a:tc>
                <a:extLst>
                  <a:ext uri="{0D108BD9-81ED-4DB2-BD59-A6C34878D82A}">
                    <a16:rowId xmlns:a16="http://schemas.microsoft.com/office/drawing/2014/main" val="3312465072"/>
                  </a:ext>
                </a:extLst>
              </a:tr>
              <a:tr h="370840">
                <a:tc>
                  <a:txBody>
                    <a:bodyPr/>
                    <a:lstStyle/>
                    <a:p>
                      <a:pPr algn="ctr"/>
                      <a:r>
                        <a:rPr lang="en-GB" sz="1400" dirty="0">
                          <a:effectLst/>
                        </a:rPr>
                        <a:t>F9 B5 B1056.4</a:t>
                      </a:r>
                    </a:p>
                  </a:txBody>
                  <a:tcPr marL="76200" marR="76200" marT="38100" marB="38100" anchor="ctr"/>
                </a:tc>
                <a:extLst>
                  <a:ext uri="{0D108BD9-81ED-4DB2-BD59-A6C34878D82A}">
                    <a16:rowId xmlns:a16="http://schemas.microsoft.com/office/drawing/2014/main" val="1953419432"/>
                  </a:ext>
                </a:extLst>
              </a:tr>
              <a:tr h="370840">
                <a:tc>
                  <a:txBody>
                    <a:bodyPr/>
                    <a:lstStyle/>
                    <a:p>
                      <a:pPr algn="ctr"/>
                      <a:r>
                        <a:rPr lang="en-GB" sz="1400">
                          <a:effectLst/>
                        </a:rPr>
                        <a:t>F9 B5 B1048.5</a:t>
                      </a:r>
                    </a:p>
                  </a:txBody>
                  <a:tcPr marL="76200" marR="76200" marT="38100" marB="38100" anchor="ctr"/>
                </a:tc>
                <a:extLst>
                  <a:ext uri="{0D108BD9-81ED-4DB2-BD59-A6C34878D82A}">
                    <a16:rowId xmlns:a16="http://schemas.microsoft.com/office/drawing/2014/main" val="1056070723"/>
                  </a:ext>
                </a:extLst>
              </a:tr>
              <a:tr h="370840">
                <a:tc>
                  <a:txBody>
                    <a:bodyPr/>
                    <a:lstStyle/>
                    <a:p>
                      <a:pPr algn="ctr"/>
                      <a:r>
                        <a:rPr lang="en-GB" sz="1400">
                          <a:effectLst/>
                        </a:rPr>
                        <a:t>F9 B5 B1051.4</a:t>
                      </a:r>
                    </a:p>
                  </a:txBody>
                  <a:tcPr marL="76200" marR="76200" marT="38100" marB="38100" anchor="ctr"/>
                </a:tc>
                <a:extLst>
                  <a:ext uri="{0D108BD9-81ED-4DB2-BD59-A6C34878D82A}">
                    <a16:rowId xmlns:a16="http://schemas.microsoft.com/office/drawing/2014/main" val="4131524985"/>
                  </a:ext>
                </a:extLst>
              </a:tr>
              <a:tr h="370840">
                <a:tc>
                  <a:txBody>
                    <a:bodyPr/>
                    <a:lstStyle/>
                    <a:p>
                      <a:pPr algn="ctr"/>
                      <a:r>
                        <a:rPr lang="en-GB" sz="1400">
                          <a:effectLst/>
                        </a:rPr>
                        <a:t>F9 B5 B1049.5</a:t>
                      </a:r>
                    </a:p>
                  </a:txBody>
                  <a:tcPr marL="76200" marR="76200" marT="38100" marB="38100" anchor="ctr"/>
                </a:tc>
                <a:extLst>
                  <a:ext uri="{0D108BD9-81ED-4DB2-BD59-A6C34878D82A}">
                    <a16:rowId xmlns:a16="http://schemas.microsoft.com/office/drawing/2014/main" val="3430299822"/>
                  </a:ext>
                </a:extLst>
              </a:tr>
              <a:tr h="370840">
                <a:tc>
                  <a:txBody>
                    <a:bodyPr/>
                    <a:lstStyle/>
                    <a:p>
                      <a:pPr algn="ctr"/>
                      <a:r>
                        <a:rPr lang="en-GB" sz="1400">
                          <a:effectLst/>
                        </a:rPr>
                        <a:t>F9 B5 B1060.2</a:t>
                      </a:r>
                    </a:p>
                  </a:txBody>
                  <a:tcPr marL="76200" marR="76200" marT="38100" marB="38100" anchor="ctr"/>
                </a:tc>
                <a:extLst>
                  <a:ext uri="{0D108BD9-81ED-4DB2-BD59-A6C34878D82A}">
                    <a16:rowId xmlns:a16="http://schemas.microsoft.com/office/drawing/2014/main" val="2323038234"/>
                  </a:ext>
                </a:extLst>
              </a:tr>
              <a:tr h="370840">
                <a:tc>
                  <a:txBody>
                    <a:bodyPr/>
                    <a:lstStyle/>
                    <a:p>
                      <a:pPr algn="ctr"/>
                      <a:r>
                        <a:rPr lang="en-GB" sz="1400">
                          <a:effectLst/>
                        </a:rPr>
                        <a:t>F9 B5 B1058.3</a:t>
                      </a:r>
                    </a:p>
                  </a:txBody>
                  <a:tcPr marL="76200" marR="76200" marT="38100" marB="38100" anchor="ctr"/>
                </a:tc>
                <a:extLst>
                  <a:ext uri="{0D108BD9-81ED-4DB2-BD59-A6C34878D82A}">
                    <a16:rowId xmlns:a16="http://schemas.microsoft.com/office/drawing/2014/main" val="1343700537"/>
                  </a:ext>
                </a:extLst>
              </a:tr>
              <a:tr h="370840">
                <a:tc>
                  <a:txBody>
                    <a:bodyPr/>
                    <a:lstStyle/>
                    <a:p>
                      <a:pPr algn="ctr"/>
                      <a:r>
                        <a:rPr lang="en-GB" sz="1400">
                          <a:effectLst/>
                        </a:rPr>
                        <a:t>F9 B5 B1051.6</a:t>
                      </a:r>
                    </a:p>
                  </a:txBody>
                  <a:tcPr marL="76200" marR="76200" marT="38100" marB="38100" anchor="ctr"/>
                </a:tc>
                <a:extLst>
                  <a:ext uri="{0D108BD9-81ED-4DB2-BD59-A6C34878D82A}">
                    <a16:rowId xmlns:a16="http://schemas.microsoft.com/office/drawing/2014/main" val="3321553147"/>
                  </a:ext>
                </a:extLst>
              </a:tr>
              <a:tr h="370840">
                <a:tc>
                  <a:txBody>
                    <a:bodyPr/>
                    <a:lstStyle/>
                    <a:p>
                      <a:pPr algn="ctr"/>
                      <a:r>
                        <a:rPr lang="en-GB" sz="1400">
                          <a:effectLst/>
                        </a:rPr>
                        <a:t>F9 B5 B1060.3</a:t>
                      </a:r>
                    </a:p>
                  </a:txBody>
                  <a:tcPr marL="76200" marR="76200" marT="38100" marB="38100" anchor="ctr"/>
                </a:tc>
                <a:extLst>
                  <a:ext uri="{0D108BD9-81ED-4DB2-BD59-A6C34878D82A}">
                    <a16:rowId xmlns:a16="http://schemas.microsoft.com/office/drawing/2014/main" val="2204620759"/>
                  </a:ext>
                </a:extLst>
              </a:tr>
              <a:tr h="370840">
                <a:tc>
                  <a:txBody>
                    <a:bodyPr/>
                    <a:lstStyle/>
                    <a:p>
                      <a:pPr algn="ctr"/>
                      <a:r>
                        <a:rPr lang="en-GB" sz="1400" dirty="0">
                          <a:effectLst/>
                        </a:rPr>
                        <a:t>F9 B5 B1049.7</a:t>
                      </a:r>
                    </a:p>
                  </a:txBody>
                  <a:tcPr marL="76200" marR="76200" marT="38100" marB="38100" anchor="ctr"/>
                </a:tc>
                <a:extLst>
                  <a:ext uri="{0D108BD9-81ED-4DB2-BD59-A6C34878D82A}">
                    <a16:rowId xmlns:a16="http://schemas.microsoft.com/office/drawing/2014/main" val="3934360412"/>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lnSpcReduction="10000"/>
          </a:bodyPr>
          <a:lstStyle/>
          <a:p>
            <a:pPr>
              <a:lnSpc>
                <a:spcPct val="100000"/>
              </a:lnSpc>
              <a:spcBef>
                <a:spcPts val="1400"/>
              </a:spcBef>
            </a:pPr>
            <a:r>
              <a:rPr lang="en-GB" sz="2200" dirty="0">
                <a:solidFill>
                  <a:schemeClr val="accent3">
                    <a:lumMod val="25000"/>
                  </a:schemeClr>
                </a:solidFill>
                <a:latin typeface="Abadi"/>
              </a:rPr>
              <a:t>%%</a:t>
            </a:r>
            <a:r>
              <a:rPr lang="en-GB" sz="2200" dirty="0" err="1">
                <a:solidFill>
                  <a:schemeClr val="accent3">
                    <a:lumMod val="25000"/>
                  </a:schemeClr>
                </a:solidFill>
                <a:latin typeface="Abadi"/>
              </a:rPr>
              <a:t>sql</a:t>
            </a:r>
            <a:r>
              <a:rPr lang="en-GB" sz="2200" dirty="0">
                <a:solidFill>
                  <a:schemeClr val="accent3">
                    <a:lumMod val="25000"/>
                  </a:schemeClr>
                </a:solidFill>
                <a:latin typeface="Abadi"/>
              </a:rPr>
              <a:t> SELECT </a:t>
            </a:r>
            <a:r>
              <a:rPr lang="en-GB" sz="2200" dirty="0" err="1">
                <a:solidFill>
                  <a:schemeClr val="accent3">
                    <a:lumMod val="25000"/>
                  </a:schemeClr>
                </a:solidFill>
                <a:latin typeface="Abadi"/>
              </a:rPr>
              <a:t>substr</a:t>
            </a:r>
            <a:r>
              <a:rPr lang="en-GB" sz="2200" dirty="0">
                <a:solidFill>
                  <a:schemeClr val="accent3">
                    <a:lumMod val="25000"/>
                  </a:schemeClr>
                </a:solidFill>
                <a:latin typeface="Abadi"/>
              </a:rPr>
              <a:t>(`Date`, 6, 2) as `Month`, `</a:t>
            </a:r>
            <a:r>
              <a:rPr lang="en-GB" sz="2200" dirty="0" err="1">
                <a:solidFill>
                  <a:schemeClr val="accent3">
                    <a:lumMod val="25000"/>
                  </a:schemeClr>
                </a:solidFill>
                <a:latin typeface="Abadi"/>
              </a:rPr>
              <a:t>Landing_Outcome</a:t>
            </a:r>
            <a:r>
              <a:rPr lang="en-GB" sz="2200" dirty="0">
                <a:solidFill>
                  <a:schemeClr val="accent3">
                    <a:lumMod val="25000"/>
                  </a:schemeClr>
                </a:solidFill>
                <a:latin typeface="Abadi"/>
              </a:rPr>
              <a:t>`, `</a:t>
            </a:r>
            <a:r>
              <a:rPr lang="en-GB" sz="2200" dirty="0" err="1">
                <a:solidFill>
                  <a:schemeClr val="accent3">
                    <a:lumMod val="25000"/>
                  </a:schemeClr>
                </a:solidFill>
                <a:latin typeface="Abadi"/>
              </a:rPr>
              <a:t>Booster_Version</a:t>
            </a:r>
            <a:r>
              <a:rPr lang="en-GB" sz="2200" dirty="0">
                <a:solidFill>
                  <a:schemeClr val="accent3">
                    <a:lumMod val="25000"/>
                  </a:schemeClr>
                </a:solidFill>
                <a:latin typeface="Abadi"/>
              </a:rPr>
              <a:t>`, `</a:t>
            </a:r>
            <a:r>
              <a:rPr lang="en-GB" sz="2200" dirty="0" err="1">
                <a:solidFill>
                  <a:schemeClr val="accent3">
                    <a:lumMod val="25000"/>
                  </a:schemeClr>
                </a:solidFill>
                <a:latin typeface="Abadi"/>
              </a:rPr>
              <a:t>Launch_Site</a:t>
            </a:r>
            <a:r>
              <a:rPr lang="en-GB" sz="2200" dirty="0">
                <a:solidFill>
                  <a:schemeClr val="accent3">
                    <a:lumMod val="25000"/>
                  </a:schemeClr>
                </a:solidFill>
                <a:latin typeface="Abadi"/>
              </a:rPr>
              <a:t>`</a:t>
            </a:r>
          </a:p>
          <a:p>
            <a:pPr marL="0" indent="0">
              <a:lnSpc>
                <a:spcPct val="100000"/>
              </a:lnSpc>
              <a:spcBef>
                <a:spcPts val="1400"/>
              </a:spcBef>
              <a:buNone/>
            </a:pPr>
            <a:r>
              <a:rPr lang="en-GB" sz="2200" dirty="0">
                <a:solidFill>
                  <a:schemeClr val="accent3">
                    <a:lumMod val="25000"/>
                  </a:schemeClr>
                </a:solidFill>
                <a:latin typeface="Abadi"/>
              </a:rPr>
              <a:t>FROM SPACEXTABLE</a:t>
            </a:r>
          </a:p>
          <a:p>
            <a:pPr marL="0" indent="0">
              <a:lnSpc>
                <a:spcPct val="100000"/>
              </a:lnSpc>
              <a:spcBef>
                <a:spcPts val="1400"/>
              </a:spcBef>
              <a:buNone/>
            </a:pPr>
            <a:r>
              <a:rPr lang="en-GB" sz="2200" dirty="0">
                <a:solidFill>
                  <a:schemeClr val="accent3">
                    <a:lumMod val="25000"/>
                  </a:schemeClr>
                </a:solidFill>
                <a:latin typeface="Abadi"/>
              </a:rPr>
              <a:t>WHERE `</a:t>
            </a:r>
            <a:r>
              <a:rPr lang="en-GB" sz="2200" dirty="0" err="1">
                <a:solidFill>
                  <a:schemeClr val="accent3">
                    <a:lumMod val="25000"/>
                  </a:schemeClr>
                </a:solidFill>
                <a:latin typeface="Abadi"/>
              </a:rPr>
              <a:t>Landing_Outcome</a:t>
            </a:r>
            <a:r>
              <a:rPr lang="en-GB" sz="2200" dirty="0">
                <a:solidFill>
                  <a:schemeClr val="accent3">
                    <a:lumMod val="25000"/>
                  </a:schemeClr>
                </a:solidFill>
                <a:latin typeface="Abadi"/>
              </a:rPr>
              <a:t>` = 'Failure (drone ship)' AND </a:t>
            </a:r>
            <a:r>
              <a:rPr lang="en-GB" sz="2200" dirty="0" err="1">
                <a:solidFill>
                  <a:schemeClr val="accent3">
                    <a:lumMod val="25000"/>
                  </a:schemeClr>
                </a:solidFill>
                <a:latin typeface="Abadi"/>
              </a:rPr>
              <a:t>substr</a:t>
            </a:r>
            <a:r>
              <a:rPr lang="en-GB" sz="2200" dirty="0">
                <a:solidFill>
                  <a:schemeClr val="accent3">
                    <a:lumMod val="25000"/>
                  </a:schemeClr>
                </a:solidFill>
                <a:latin typeface="Abadi"/>
              </a:rPr>
              <a:t>(`Date`, 0, 5) = '2015’</a:t>
            </a:r>
          </a:p>
          <a:p>
            <a:pPr marL="0" indent="0">
              <a:lnSpc>
                <a:spcPct val="100000"/>
              </a:lnSpc>
              <a:spcBef>
                <a:spcPts val="1400"/>
              </a:spcBef>
              <a:buNone/>
            </a:pPr>
            <a:endParaRPr lang="en-GB" sz="2200" dirty="0">
              <a:solidFill>
                <a:schemeClr val="accent3">
                  <a:lumMod val="25000"/>
                </a:schemeClr>
              </a:solidFill>
              <a:latin typeface="Abadi"/>
            </a:endParaRPr>
          </a:p>
          <a:p>
            <a:pPr marL="0" indent="0">
              <a:lnSpc>
                <a:spcPct val="100000"/>
              </a:lnSpc>
              <a:spcBef>
                <a:spcPts val="1400"/>
              </a:spcBef>
              <a:buNone/>
            </a:pPr>
            <a:endParaRPr lang="en-GB" sz="2200" dirty="0">
              <a:solidFill>
                <a:schemeClr val="accent3">
                  <a:lumMod val="25000"/>
                </a:schemeClr>
              </a:solidFill>
              <a:latin typeface="Abadi"/>
            </a:endParaRPr>
          </a:p>
          <a:p>
            <a:pPr marL="0" indent="0">
              <a:lnSpc>
                <a:spcPct val="100000"/>
              </a:lnSpc>
              <a:spcBef>
                <a:spcPts val="1400"/>
              </a:spcBef>
              <a:buNone/>
            </a:pPr>
            <a:endParaRPr lang="en-GB" sz="2200" dirty="0">
              <a:solidFill>
                <a:schemeClr val="accent3">
                  <a:lumMod val="25000"/>
                </a:schemeClr>
              </a:solidFill>
              <a:latin typeface="Abadi"/>
            </a:endParaRPr>
          </a:p>
          <a:p>
            <a:pPr marL="0" indent="0">
              <a:lnSpc>
                <a:spcPct val="100000"/>
              </a:lnSpc>
              <a:spcBef>
                <a:spcPts val="1400"/>
              </a:spcBef>
              <a:buNone/>
            </a:pPr>
            <a:r>
              <a:rPr lang="en-GB" sz="2200" dirty="0">
                <a:solidFill>
                  <a:schemeClr val="accent3">
                    <a:lumMod val="25000"/>
                  </a:schemeClr>
                </a:solidFill>
                <a:latin typeface="Abadi"/>
              </a:rPr>
              <a:t>We find that in 2015 only 2 failures occurred, both on an attempted landing on a drone ship.</a:t>
            </a: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2" name="Table 1">
            <a:extLst>
              <a:ext uri="{FF2B5EF4-FFF2-40B4-BE49-F238E27FC236}">
                <a16:creationId xmlns:a16="http://schemas.microsoft.com/office/drawing/2014/main" id="{EFB1256C-CC58-A67E-ADCC-16A33086C793}"/>
              </a:ext>
            </a:extLst>
          </p:cNvPr>
          <p:cNvGraphicFramePr>
            <a:graphicFrameLocks noGrp="1"/>
          </p:cNvGraphicFramePr>
          <p:nvPr>
            <p:extLst>
              <p:ext uri="{D42A27DB-BD31-4B8C-83A1-F6EECF244321}">
                <p14:modId xmlns:p14="http://schemas.microsoft.com/office/powerpoint/2010/main" val="348611593"/>
              </p:ext>
            </p:extLst>
          </p:nvPr>
        </p:nvGraphicFramePr>
        <p:xfrm>
          <a:off x="2232025" y="3862916"/>
          <a:ext cx="8128000" cy="111252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307911071"/>
                    </a:ext>
                  </a:extLst>
                </a:gridCol>
                <a:gridCol w="2032000">
                  <a:extLst>
                    <a:ext uri="{9D8B030D-6E8A-4147-A177-3AD203B41FA5}">
                      <a16:colId xmlns:a16="http://schemas.microsoft.com/office/drawing/2014/main" val="2624463388"/>
                    </a:ext>
                  </a:extLst>
                </a:gridCol>
                <a:gridCol w="2032000">
                  <a:extLst>
                    <a:ext uri="{9D8B030D-6E8A-4147-A177-3AD203B41FA5}">
                      <a16:colId xmlns:a16="http://schemas.microsoft.com/office/drawing/2014/main" val="1166054046"/>
                    </a:ext>
                  </a:extLst>
                </a:gridCol>
                <a:gridCol w="2032000">
                  <a:extLst>
                    <a:ext uri="{9D8B030D-6E8A-4147-A177-3AD203B41FA5}">
                      <a16:colId xmlns:a16="http://schemas.microsoft.com/office/drawing/2014/main" val="742958615"/>
                    </a:ext>
                  </a:extLst>
                </a:gridCol>
              </a:tblGrid>
              <a:tr h="370840">
                <a:tc>
                  <a:txBody>
                    <a:bodyPr/>
                    <a:lstStyle/>
                    <a:p>
                      <a:pPr algn="ctr" fontAlgn="ctr"/>
                      <a:r>
                        <a:rPr lang="en-GB" dirty="0">
                          <a:effectLst/>
                        </a:rPr>
                        <a:t>Month</a:t>
                      </a:r>
                    </a:p>
                  </a:txBody>
                  <a:tcPr marL="76200" marR="76200" marT="38100" marB="38100" anchor="ctr"/>
                </a:tc>
                <a:tc>
                  <a:txBody>
                    <a:bodyPr/>
                    <a:lstStyle/>
                    <a:p>
                      <a:pPr algn="ctr" fontAlgn="ctr"/>
                      <a:r>
                        <a:rPr lang="en-GB">
                          <a:effectLst/>
                        </a:rPr>
                        <a:t>Landing_Outcome</a:t>
                      </a:r>
                    </a:p>
                  </a:txBody>
                  <a:tcPr marL="76200" marR="76200" marT="38100" marB="38100" anchor="ctr"/>
                </a:tc>
                <a:tc>
                  <a:txBody>
                    <a:bodyPr/>
                    <a:lstStyle/>
                    <a:p>
                      <a:pPr algn="ctr" fontAlgn="ctr"/>
                      <a:r>
                        <a:rPr lang="en-GB">
                          <a:effectLst/>
                        </a:rPr>
                        <a:t>Booster_Version</a:t>
                      </a:r>
                    </a:p>
                  </a:txBody>
                  <a:tcPr marL="76200" marR="76200" marT="38100" marB="38100" anchor="ctr"/>
                </a:tc>
                <a:tc>
                  <a:txBody>
                    <a:bodyPr/>
                    <a:lstStyle/>
                    <a:p>
                      <a:pPr algn="ctr" fontAlgn="ctr"/>
                      <a:r>
                        <a:rPr lang="en-GB">
                          <a:effectLst/>
                        </a:rPr>
                        <a:t>Launch_Site</a:t>
                      </a:r>
                    </a:p>
                  </a:txBody>
                  <a:tcPr marL="76200" marR="76200" marT="38100" marB="38100" anchor="ctr"/>
                </a:tc>
                <a:extLst>
                  <a:ext uri="{0D108BD9-81ED-4DB2-BD59-A6C34878D82A}">
                    <a16:rowId xmlns:a16="http://schemas.microsoft.com/office/drawing/2014/main" val="1033820379"/>
                  </a:ext>
                </a:extLst>
              </a:tr>
              <a:tr h="370840">
                <a:tc>
                  <a:txBody>
                    <a:bodyPr/>
                    <a:lstStyle/>
                    <a:p>
                      <a:pPr algn="ctr"/>
                      <a:r>
                        <a:rPr lang="en-NL">
                          <a:effectLst/>
                        </a:rPr>
                        <a:t>01</a:t>
                      </a:r>
                    </a:p>
                  </a:txBody>
                  <a:tcPr marL="76200" marR="76200" marT="38100" marB="38100" anchor="ctr"/>
                </a:tc>
                <a:tc>
                  <a:txBody>
                    <a:bodyPr/>
                    <a:lstStyle/>
                    <a:p>
                      <a:pPr algn="ctr"/>
                      <a:r>
                        <a:rPr lang="en-GB">
                          <a:effectLst/>
                        </a:rPr>
                        <a:t>Failure (drone ship)</a:t>
                      </a:r>
                    </a:p>
                  </a:txBody>
                  <a:tcPr marL="76200" marR="76200" marT="38100" marB="38100" anchor="ctr"/>
                </a:tc>
                <a:tc>
                  <a:txBody>
                    <a:bodyPr/>
                    <a:lstStyle/>
                    <a:p>
                      <a:pPr algn="ctr"/>
                      <a:r>
                        <a:rPr lang="en-GB">
                          <a:effectLst/>
                        </a:rPr>
                        <a:t>F9 v1.1 B1012</a:t>
                      </a:r>
                    </a:p>
                  </a:txBody>
                  <a:tcPr marL="76200" marR="76200" marT="38100" marB="38100" anchor="ctr"/>
                </a:tc>
                <a:tc>
                  <a:txBody>
                    <a:bodyPr/>
                    <a:lstStyle/>
                    <a:p>
                      <a:pPr algn="ctr"/>
                      <a:r>
                        <a:rPr lang="en-GB">
                          <a:effectLst/>
                        </a:rPr>
                        <a:t>CCAFS LC-40</a:t>
                      </a:r>
                    </a:p>
                  </a:txBody>
                  <a:tcPr marL="76200" marR="76200" marT="38100" marB="38100" anchor="ctr"/>
                </a:tc>
                <a:extLst>
                  <a:ext uri="{0D108BD9-81ED-4DB2-BD59-A6C34878D82A}">
                    <a16:rowId xmlns:a16="http://schemas.microsoft.com/office/drawing/2014/main" val="3007297311"/>
                  </a:ext>
                </a:extLst>
              </a:tr>
              <a:tr h="370840">
                <a:tc>
                  <a:txBody>
                    <a:bodyPr/>
                    <a:lstStyle/>
                    <a:p>
                      <a:pPr algn="ctr"/>
                      <a:r>
                        <a:rPr lang="en-NL">
                          <a:effectLst/>
                        </a:rPr>
                        <a:t>04</a:t>
                      </a:r>
                    </a:p>
                  </a:txBody>
                  <a:tcPr marL="76200" marR="76200" marT="38100" marB="38100" anchor="ctr"/>
                </a:tc>
                <a:tc>
                  <a:txBody>
                    <a:bodyPr/>
                    <a:lstStyle/>
                    <a:p>
                      <a:pPr algn="ctr"/>
                      <a:r>
                        <a:rPr lang="en-GB">
                          <a:effectLst/>
                        </a:rPr>
                        <a:t>Failure (drone ship)</a:t>
                      </a:r>
                    </a:p>
                  </a:txBody>
                  <a:tcPr marL="76200" marR="76200" marT="38100" marB="38100" anchor="ctr"/>
                </a:tc>
                <a:tc>
                  <a:txBody>
                    <a:bodyPr/>
                    <a:lstStyle/>
                    <a:p>
                      <a:pPr algn="ctr"/>
                      <a:r>
                        <a:rPr lang="en-GB">
                          <a:effectLst/>
                        </a:rPr>
                        <a:t>F9 v1.1 B1015</a:t>
                      </a:r>
                    </a:p>
                  </a:txBody>
                  <a:tcPr marL="76200" marR="76200" marT="38100" marB="38100" anchor="ctr"/>
                </a:tc>
                <a:tc>
                  <a:txBody>
                    <a:bodyPr/>
                    <a:lstStyle/>
                    <a:p>
                      <a:pPr algn="ctr"/>
                      <a:r>
                        <a:rPr lang="en-GB" dirty="0">
                          <a:effectLst/>
                        </a:rPr>
                        <a:t>CCAFS LC-40</a:t>
                      </a:r>
                    </a:p>
                  </a:txBody>
                  <a:tcPr marL="76200" marR="76200" marT="38100" marB="38100" anchor="ctr"/>
                </a:tc>
                <a:extLst>
                  <a:ext uri="{0D108BD9-81ED-4DB2-BD59-A6C34878D82A}">
                    <a16:rowId xmlns:a16="http://schemas.microsoft.com/office/drawing/2014/main" val="1837730329"/>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GB" sz="1600" dirty="0">
                <a:solidFill>
                  <a:schemeClr val="accent3">
                    <a:lumMod val="25000"/>
                  </a:schemeClr>
                </a:solidFill>
                <a:latin typeface="Abadi"/>
              </a:rPr>
              <a:t>%%</a:t>
            </a:r>
            <a:r>
              <a:rPr lang="en-GB" sz="1600" dirty="0" err="1">
                <a:solidFill>
                  <a:schemeClr val="accent3">
                    <a:lumMod val="25000"/>
                  </a:schemeClr>
                </a:solidFill>
                <a:latin typeface="Abadi"/>
              </a:rPr>
              <a:t>sql</a:t>
            </a:r>
            <a:r>
              <a:rPr lang="en-GB" sz="1600" dirty="0">
                <a:solidFill>
                  <a:schemeClr val="accent3">
                    <a:lumMod val="25000"/>
                  </a:schemeClr>
                </a:solidFill>
                <a:latin typeface="Abadi"/>
              </a:rPr>
              <a:t> SELECT `</a:t>
            </a:r>
            <a:r>
              <a:rPr lang="en-GB" sz="1600" dirty="0" err="1">
                <a:solidFill>
                  <a:schemeClr val="accent3">
                    <a:lumMod val="25000"/>
                  </a:schemeClr>
                </a:solidFill>
                <a:latin typeface="Abadi"/>
              </a:rPr>
              <a:t>Landing_Outcome</a:t>
            </a:r>
            <a:r>
              <a:rPr lang="en-GB" sz="1600" dirty="0">
                <a:solidFill>
                  <a:schemeClr val="accent3">
                    <a:lumMod val="25000"/>
                  </a:schemeClr>
                </a:solidFill>
                <a:latin typeface="Abadi"/>
              </a:rPr>
              <a:t>`, COUNT(`</a:t>
            </a:r>
            <a:r>
              <a:rPr lang="en-GB" sz="1600" dirty="0" err="1">
                <a:solidFill>
                  <a:schemeClr val="accent3">
                    <a:lumMod val="25000"/>
                  </a:schemeClr>
                </a:solidFill>
                <a:latin typeface="Abadi"/>
              </a:rPr>
              <a:t>Landing_Outcome</a:t>
            </a:r>
            <a:r>
              <a:rPr lang="en-GB" sz="1600" dirty="0">
                <a:solidFill>
                  <a:schemeClr val="accent3">
                    <a:lumMod val="25000"/>
                  </a:schemeClr>
                </a:solidFill>
                <a:latin typeface="Abadi"/>
              </a:rPr>
              <a:t>`)</a:t>
            </a:r>
          </a:p>
          <a:p>
            <a:pPr marL="0" indent="0">
              <a:lnSpc>
                <a:spcPct val="100000"/>
              </a:lnSpc>
              <a:spcBef>
                <a:spcPts val="1400"/>
              </a:spcBef>
              <a:buNone/>
            </a:pPr>
            <a:r>
              <a:rPr lang="en-GB" sz="1600" dirty="0">
                <a:solidFill>
                  <a:schemeClr val="accent3">
                    <a:lumMod val="25000"/>
                  </a:schemeClr>
                </a:solidFill>
                <a:latin typeface="Abadi"/>
              </a:rPr>
              <a:t>FROM SPACEXTABLE</a:t>
            </a:r>
          </a:p>
          <a:p>
            <a:pPr marL="0" indent="0">
              <a:lnSpc>
                <a:spcPct val="100000"/>
              </a:lnSpc>
              <a:spcBef>
                <a:spcPts val="1400"/>
              </a:spcBef>
              <a:buNone/>
            </a:pPr>
            <a:r>
              <a:rPr lang="en-GB" sz="1600" dirty="0">
                <a:solidFill>
                  <a:schemeClr val="accent3">
                    <a:lumMod val="25000"/>
                  </a:schemeClr>
                </a:solidFill>
                <a:latin typeface="Abadi"/>
              </a:rPr>
              <a:t>WHERE `Date` &gt; '2010-06-04' AND `Date` &lt; '2017-03-20'</a:t>
            </a:r>
          </a:p>
          <a:p>
            <a:pPr marL="0" indent="0">
              <a:lnSpc>
                <a:spcPct val="100000"/>
              </a:lnSpc>
              <a:spcBef>
                <a:spcPts val="1400"/>
              </a:spcBef>
              <a:buNone/>
            </a:pPr>
            <a:r>
              <a:rPr lang="en-GB" sz="1600" dirty="0">
                <a:solidFill>
                  <a:schemeClr val="accent3">
                    <a:lumMod val="25000"/>
                  </a:schemeClr>
                </a:solidFill>
                <a:latin typeface="Abadi"/>
              </a:rPr>
              <a:t>GROUP BY `</a:t>
            </a:r>
            <a:r>
              <a:rPr lang="en-GB" sz="1600" dirty="0" err="1">
                <a:solidFill>
                  <a:schemeClr val="accent3">
                    <a:lumMod val="25000"/>
                  </a:schemeClr>
                </a:solidFill>
                <a:latin typeface="Abadi"/>
              </a:rPr>
              <a:t>Landing_Outcome</a:t>
            </a:r>
            <a:r>
              <a:rPr lang="en-GB" sz="1600" dirty="0">
                <a:solidFill>
                  <a:schemeClr val="accent3">
                    <a:lumMod val="25000"/>
                  </a:schemeClr>
                </a:solidFill>
                <a:latin typeface="Abadi"/>
              </a:rPr>
              <a:t>`</a:t>
            </a:r>
          </a:p>
          <a:p>
            <a:pPr marL="0" indent="0">
              <a:lnSpc>
                <a:spcPct val="100000"/>
              </a:lnSpc>
              <a:spcBef>
                <a:spcPts val="1400"/>
              </a:spcBef>
              <a:buNone/>
            </a:pPr>
            <a:r>
              <a:rPr lang="en-GB" sz="1600" dirty="0">
                <a:solidFill>
                  <a:schemeClr val="accent3">
                    <a:lumMod val="25000"/>
                  </a:schemeClr>
                </a:solidFill>
                <a:latin typeface="Abadi"/>
              </a:rPr>
              <a:t>ORDER BY COUNT(`</a:t>
            </a:r>
            <a:r>
              <a:rPr lang="en-GB" sz="1600" dirty="0" err="1">
                <a:solidFill>
                  <a:schemeClr val="accent3">
                    <a:lumMod val="25000"/>
                  </a:schemeClr>
                </a:solidFill>
                <a:latin typeface="Abadi"/>
              </a:rPr>
              <a:t>Landing_Outcome</a:t>
            </a:r>
            <a:r>
              <a:rPr lang="en-GB" sz="1600" dirty="0">
                <a:solidFill>
                  <a:schemeClr val="accent3">
                    <a:lumMod val="25000"/>
                  </a:schemeClr>
                </a:solidFill>
                <a:latin typeface="Abadi"/>
              </a:rPr>
              <a:t>`) DESC</a:t>
            </a:r>
          </a:p>
          <a:p>
            <a:pPr marL="0" indent="0">
              <a:lnSpc>
                <a:spcPct val="100000"/>
              </a:lnSpc>
              <a:spcBef>
                <a:spcPts val="1400"/>
              </a:spcBef>
              <a:buNone/>
            </a:pPr>
            <a:endParaRPr lang="en-GB" sz="1600" dirty="0">
              <a:solidFill>
                <a:schemeClr val="accent3">
                  <a:lumMod val="25000"/>
                </a:schemeClr>
              </a:solidFill>
              <a:latin typeface="Abadi"/>
            </a:endParaRPr>
          </a:p>
          <a:p>
            <a:pPr marL="0" indent="0">
              <a:lnSpc>
                <a:spcPct val="100000"/>
              </a:lnSpc>
              <a:spcBef>
                <a:spcPts val="1400"/>
              </a:spcBef>
              <a:buNone/>
            </a:pPr>
            <a:endParaRPr lang="en-GB" sz="1600" dirty="0">
              <a:solidFill>
                <a:schemeClr val="accent3">
                  <a:lumMod val="25000"/>
                </a:schemeClr>
              </a:solidFill>
              <a:latin typeface="Abadi"/>
            </a:endParaRPr>
          </a:p>
          <a:p>
            <a:pPr marL="0" indent="0">
              <a:lnSpc>
                <a:spcPct val="100000"/>
              </a:lnSpc>
              <a:spcBef>
                <a:spcPts val="1400"/>
              </a:spcBef>
              <a:buNone/>
            </a:pPr>
            <a:r>
              <a:rPr lang="en-GB" sz="1600" dirty="0">
                <a:solidFill>
                  <a:schemeClr val="accent3">
                    <a:lumMod val="25000"/>
                  </a:schemeClr>
                </a:solidFill>
                <a:latin typeface="Abadi"/>
              </a:rPr>
              <a:t>We order the results in descending order to see</a:t>
            </a:r>
          </a:p>
          <a:p>
            <a:pPr marL="0" indent="0">
              <a:lnSpc>
                <a:spcPct val="100000"/>
              </a:lnSpc>
              <a:spcBef>
                <a:spcPts val="1400"/>
              </a:spcBef>
              <a:buNone/>
            </a:pPr>
            <a:r>
              <a:rPr lang="en-GB" sz="1600" dirty="0">
                <a:solidFill>
                  <a:schemeClr val="accent3">
                    <a:lumMod val="25000"/>
                  </a:schemeClr>
                </a:solidFill>
                <a:latin typeface="Abadi"/>
              </a:rPr>
              <a:t>what the most common occurrences of landing</a:t>
            </a:r>
          </a:p>
          <a:p>
            <a:pPr marL="0" indent="0">
              <a:lnSpc>
                <a:spcPct val="100000"/>
              </a:lnSpc>
              <a:spcBef>
                <a:spcPts val="1400"/>
              </a:spcBef>
              <a:buNone/>
            </a:pPr>
            <a:r>
              <a:rPr lang="en-GB" sz="1600" dirty="0">
                <a:solidFill>
                  <a:schemeClr val="accent3">
                    <a:lumMod val="25000"/>
                  </a:schemeClr>
                </a:solidFill>
                <a:latin typeface="Abadi"/>
              </a:rPr>
              <a:t>outcomes are. This is no attempt, followed by a</a:t>
            </a:r>
          </a:p>
          <a:p>
            <a:pPr marL="0" indent="0">
              <a:lnSpc>
                <a:spcPct val="100000"/>
              </a:lnSpc>
              <a:spcBef>
                <a:spcPts val="1400"/>
              </a:spcBef>
              <a:buNone/>
            </a:pPr>
            <a:r>
              <a:rPr lang="en-GB" sz="1600" dirty="0">
                <a:solidFill>
                  <a:schemeClr val="accent3">
                    <a:lumMod val="25000"/>
                  </a:schemeClr>
                </a:solidFill>
                <a:latin typeface="Abadi"/>
              </a:rPr>
              <a:t>successful landing on a drone ship.</a:t>
            </a:r>
            <a:endParaRPr lang="en-US" sz="16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Table 1">
            <a:extLst>
              <a:ext uri="{FF2B5EF4-FFF2-40B4-BE49-F238E27FC236}">
                <a16:creationId xmlns:a16="http://schemas.microsoft.com/office/drawing/2014/main" id="{38529946-C7BC-7901-9159-65C7CFD8C6C2}"/>
              </a:ext>
            </a:extLst>
          </p:cNvPr>
          <p:cNvGraphicFramePr>
            <a:graphicFrameLocks noGrp="1"/>
          </p:cNvGraphicFramePr>
          <p:nvPr>
            <p:extLst>
              <p:ext uri="{D42A27DB-BD31-4B8C-83A1-F6EECF244321}">
                <p14:modId xmlns:p14="http://schemas.microsoft.com/office/powerpoint/2010/main" val="1856782359"/>
              </p:ext>
            </p:extLst>
          </p:nvPr>
        </p:nvGraphicFramePr>
        <p:xfrm>
          <a:off x="5070475" y="3181390"/>
          <a:ext cx="6607176" cy="3154680"/>
        </p:xfrm>
        <a:graphic>
          <a:graphicData uri="http://schemas.openxmlformats.org/drawingml/2006/table">
            <a:tbl>
              <a:tblPr firstRow="1" bandRow="1">
                <a:tableStyleId>{5C22544A-7EE6-4342-B048-85BDC9FD1C3A}</a:tableStyleId>
              </a:tblPr>
              <a:tblGrid>
                <a:gridCol w="3303588">
                  <a:extLst>
                    <a:ext uri="{9D8B030D-6E8A-4147-A177-3AD203B41FA5}">
                      <a16:colId xmlns:a16="http://schemas.microsoft.com/office/drawing/2014/main" val="1359018568"/>
                    </a:ext>
                  </a:extLst>
                </a:gridCol>
                <a:gridCol w="3303588">
                  <a:extLst>
                    <a:ext uri="{9D8B030D-6E8A-4147-A177-3AD203B41FA5}">
                      <a16:colId xmlns:a16="http://schemas.microsoft.com/office/drawing/2014/main" val="3888158133"/>
                    </a:ext>
                  </a:extLst>
                </a:gridCol>
              </a:tblGrid>
              <a:tr h="310044">
                <a:tc>
                  <a:txBody>
                    <a:bodyPr/>
                    <a:lstStyle/>
                    <a:p>
                      <a:pPr algn="ctr" fontAlgn="ctr"/>
                      <a:r>
                        <a:rPr lang="en-GB" dirty="0" err="1">
                          <a:effectLst/>
                        </a:rPr>
                        <a:t>Landing_Outcome</a:t>
                      </a:r>
                      <a:endParaRPr lang="en-GB" dirty="0">
                        <a:effectLst/>
                      </a:endParaRPr>
                    </a:p>
                  </a:txBody>
                  <a:tcPr marL="76200" marR="76200" marT="38100" marB="38100" anchor="ctr"/>
                </a:tc>
                <a:tc>
                  <a:txBody>
                    <a:bodyPr/>
                    <a:lstStyle/>
                    <a:p>
                      <a:pPr algn="ctr" fontAlgn="ctr"/>
                      <a:r>
                        <a:rPr lang="en-GB">
                          <a:effectLst/>
                        </a:rPr>
                        <a:t>COUNT(`Landing_Outcome`)</a:t>
                      </a:r>
                    </a:p>
                  </a:txBody>
                  <a:tcPr marL="76200" marR="76200" marT="38100" marB="38100" anchor="ctr"/>
                </a:tc>
                <a:extLst>
                  <a:ext uri="{0D108BD9-81ED-4DB2-BD59-A6C34878D82A}">
                    <a16:rowId xmlns:a16="http://schemas.microsoft.com/office/drawing/2014/main" val="3204432007"/>
                  </a:ext>
                </a:extLst>
              </a:tr>
              <a:tr h="310044">
                <a:tc>
                  <a:txBody>
                    <a:bodyPr/>
                    <a:lstStyle/>
                    <a:p>
                      <a:pPr algn="ctr"/>
                      <a:r>
                        <a:rPr lang="en-GB">
                          <a:effectLst/>
                        </a:rPr>
                        <a:t>No attempt</a:t>
                      </a:r>
                    </a:p>
                  </a:txBody>
                  <a:tcPr marL="76200" marR="76200" marT="38100" marB="38100" anchor="ctr"/>
                </a:tc>
                <a:tc>
                  <a:txBody>
                    <a:bodyPr/>
                    <a:lstStyle/>
                    <a:p>
                      <a:pPr algn="ctr"/>
                      <a:r>
                        <a:rPr lang="en-NL">
                          <a:effectLst/>
                        </a:rPr>
                        <a:t>10</a:t>
                      </a:r>
                    </a:p>
                  </a:txBody>
                  <a:tcPr marL="76200" marR="76200" marT="38100" marB="38100" anchor="ctr"/>
                </a:tc>
                <a:extLst>
                  <a:ext uri="{0D108BD9-81ED-4DB2-BD59-A6C34878D82A}">
                    <a16:rowId xmlns:a16="http://schemas.microsoft.com/office/drawing/2014/main" val="799121673"/>
                  </a:ext>
                </a:extLst>
              </a:tr>
              <a:tr h="310044">
                <a:tc>
                  <a:txBody>
                    <a:bodyPr/>
                    <a:lstStyle/>
                    <a:p>
                      <a:pPr algn="ctr"/>
                      <a:r>
                        <a:rPr lang="en-GB">
                          <a:effectLst/>
                        </a:rPr>
                        <a:t>Success (drone ship)</a:t>
                      </a:r>
                    </a:p>
                  </a:txBody>
                  <a:tcPr marL="76200" marR="76200" marT="38100" marB="38100" anchor="ctr"/>
                </a:tc>
                <a:tc>
                  <a:txBody>
                    <a:bodyPr/>
                    <a:lstStyle/>
                    <a:p>
                      <a:pPr algn="ctr"/>
                      <a:r>
                        <a:rPr lang="en-NL">
                          <a:effectLst/>
                        </a:rPr>
                        <a:t>5</a:t>
                      </a:r>
                    </a:p>
                  </a:txBody>
                  <a:tcPr marL="76200" marR="76200" marT="38100" marB="38100" anchor="ctr"/>
                </a:tc>
                <a:extLst>
                  <a:ext uri="{0D108BD9-81ED-4DB2-BD59-A6C34878D82A}">
                    <a16:rowId xmlns:a16="http://schemas.microsoft.com/office/drawing/2014/main" val="985105414"/>
                  </a:ext>
                </a:extLst>
              </a:tr>
              <a:tr h="310044">
                <a:tc>
                  <a:txBody>
                    <a:bodyPr/>
                    <a:lstStyle/>
                    <a:p>
                      <a:pPr algn="ctr"/>
                      <a:r>
                        <a:rPr lang="en-GB" dirty="0">
                          <a:effectLst/>
                        </a:rPr>
                        <a:t>Failure (drone ship)</a:t>
                      </a:r>
                    </a:p>
                  </a:txBody>
                  <a:tcPr marL="76200" marR="76200" marT="38100" marB="38100" anchor="ctr"/>
                </a:tc>
                <a:tc>
                  <a:txBody>
                    <a:bodyPr/>
                    <a:lstStyle/>
                    <a:p>
                      <a:pPr algn="ctr"/>
                      <a:r>
                        <a:rPr lang="en-NL">
                          <a:effectLst/>
                        </a:rPr>
                        <a:t>5</a:t>
                      </a:r>
                    </a:p>
                  </a:txBody>
                  <a:tcPr marL="76200" marR="76200" marT="38100" marB="38100" anchor="ctr"/>
                </a:tc>
                <a:extLst>
                  <a:ext uri="{0D108BD9-81ED-4DB2-BD59-A6C34878D82A}">
                    <a16:rowId xmlns:a16="http://schemas.microsoft.com/office/drawing/2014/main" val="191360622"/>
                  </a:ext>
                </a:extLst>
              </a:tr>
              <a:tr h="310044">
                <a:tc>
                  <a:txBody>
                    <a:bodyPr/>
                    <a:lstStyle/>
                    <a:p>
                      <a:pPr algn="ctr"/>
                      <a:r>
                        <a:rPr lang="en-GB">
                          <a:effectLst/>
                        </a:rPr>
                        <a:t>Success (ground pad)</a:t>
                      </a:r>
                    </a:p>
                  </a:txBody>
                  <a:tcPr marL="76200" marR="76200" marT="38100" marB="38100" anchor="ctr"/>
                </a:tc>
                <a:tc>
                  <a:txBody>
                    <a:bodyPr/>
                    <a:lstStyle/>
                    <a:p>
                      <a:pPr algn="ctr"/>
                      <a:r>
                        <a:rPr lang="en-NL">
                          <a:effectLst/>
                        </a:rPr>
                        <a:t>3</a:t>
                      </a:r>
                    </a:p>
                  </a:txBody>
                  <a:tcPr marL="76200" marR="76200" marT="38100" marB="38100" anchor="ctr"/>
                </a:tc>
                <a:extLst>
                  <a:ext uri="{0D108BD9-81ED-4DB2-BD59-A6C34878D82A}">
                    <a16:rowId xmlns:a16="http://schemas.microsoft.com/office/drawing/2014/main" val="2347577870"/>
                  </a:ext>
                </a:extLst>
              </a:tr>
              <a:tr h="310044">
                <a:tc>
                  <a:txBody>
                    <a:bodyPr/>
                    <a:lstStyle/>
                    <a:p>
                      <a:pPr algn="ctr"/>
                      <a:r>
                        <a:rPr lang="en-GB">
                          <a:effectLst/>
                        </a:rPr>
                        <a:t>Controlled (ocean)</a:t>
                      </a:r>
                    </a:p>
                  </a:txBody>
                  <a:tcPr marL="76200" marR="76200" marT="38100" marB="38100" anchor="ctr"/>
                </a:tc>
                <a:tc>
                  <a:txBody>
                    <a:bodyPr/>
                    <a:lstStyle/>
                    <a:p>
                      <a:pPr algn="ctr"/>
                      <a:r>
                        <a:rPr lang="en-NL">
                          <a:effectLst/>
                        </a:rPr>
                        <a:t>3</a:t>
                      </a:r>
                    </a:p>
                  </a:txBody>
                  <a:tcPr marL="76200" marR="76200" marT="38100" marB="38100" anchor="ctr"/>
                </a:tc>
                <a:extLst>
                  <a:ext uri="{0D108BD9-81ED-4DB2-BD59-A6C34878D82A}">
                    <a16:rowId xmlns:a16="http://schemas.microsoft.com/office/drawing/2014/main" val="3520201032"/>
                  </a:ext>
                </a:extLst>
              </a:tr>
              <a:tr h="310044">
                <a:tc>
                  <a:txBody>
                    <a:bodyPr/>
                    <a:lstStyle/>
                    <a:p>
                      <a:pPr algn="ctr"/>
                      <a:r>
                        <a:rPr lang="en-GB">
                          <a:effectLst/>
                        </a:rPr>
                        <a:t>Uncontrolled (ocean)</a:t>
                      </a:r>
                    </a:p>
                  </a:txBody>
                  <a:tcPr marL="76200" marR="76200" marT="38100" marB="38100" anchor="ctr"/>
                </a:tc>
                <a:tc>
                  <a:txBody>
                    <a:bodyPr/>
                    <a:lstStyle/>
                    <a:p>
                      <a:pPr algn="ctr"/>
                      <a:r>
                        <a:rPr lang="en-NL">
                          <a:effectLst/>
                        </a:rPr>
                        <a:t>2</a:t>
                      </a:r>
                    </a:p>
                  </a:txBody>
                  <a:tcPr marL="76200" marR="76200" marT="38100" marB="38100" anchor="ctr"/>
                </a:tc>
                <a:extLst>
                  <a:ext uri="{0D108BD9-81ED-4DB2-BD59-A6C34878D82A}">
                    <a16:rowId xmlns:a16="http://schemas.microsoft.com/office/drawing/2014/main" val="1306256954"/>
                  </a:ext>
                </a:extLst>
              </a:tr>
              <a:tr h="310044">
                <a:tc>
                  <a:txBody>
                    <a:bodyPr/>
                    <a:lstStyle/>
                    <a:p>
                      <a:pPr algn="ctr"/>
                      <a:r>
                        <a:rPr lang="en-GB">
                          <a:effectLst/>
                        </a:rPr>
                        <a:t>Precluded (drone ship)</a:t>
                      </a:r>
                    </a:p>
                  </a:txBody>
                  <a:tcPr marL="76200" marR="76200" marT="38100" marB="38100" anchor="ctr"/>
                </a:tc>
                <a:tc>
                  <a:txBody>
                    <a:bodyPr/>
                    <a:lstStyle/>
                    <a:p>
                      <a:pPr algn="ctr"/>
                      <a:r>
                        <a:rPr lang="en-NL">
                          <a:effectLst/>
                        </a:rPr>
                        <a:t>1</a:t>
                      </a:r>
                    </a:p>
                  </a:txBody>
                  <a:tcPr marL="76200" marR="76200" marT="38100" marB="38100" anchor="ctr"/>
                </a:tc>
                <a:extLst>
                  <a:ext uri="{0D108BD9-81ED-4DB2-BD59-A6C34878D82A}">
                    <a16:rowId xmlns:a16="http://schemas.microsoft.com/office/drawing/2014/main" val="2401300441"/>
                  </a:ext>
                </a:extLst>
              </a:tr>
              <a:tr h="310044">
                <a:tc>
                  <a:txBody>
                    <a:bodyPr/>
                    <a:lstStyle/>
                    <a:p>
                      <a:pPr algn="ctr"/>
                      <a:r>
                        <a:rPr lang="en-GB">
                          <a:effectLst/>
                        </a:rPr>
                        <a:t>Failure (parachute)</a:t>
                      </a:r>
                    </a:p>
                  </a:txBody>
                  <a:tcPr marL="76200" marR="76200" marT="38100" marB="38100" anchor="ctr"/>
                </a:tc>
                <a:tc>
                  <a:txBody>
                    <a:bodyPr/>
                    <a:lstStyle/>
                    <a:p>
                      <a:pPr algn="ctr"/>
                      <a:r>
                        <a:rPr lang="en-NL" dirty="0">
                          <a:effectLst/>
                        </a:rPr>
                        <a:t>1</a:t>
                      </a:r>
                    </a:p>
                  </a:txBody>
                  <a:tcPr marL="76200" marR="76200" marT="38100" marB="38100" anchor="ctr"/>
                </a:tc>
                <a:extLst>
                  <a:ext uri="{0D108BD9-81ED-4DB2-BD59-A6C34878D82A}">
                    <a16:rowId xmlns:a16="http://schemas.microsoft.com/office/drawing/2014/main" val="3201082192"/>
                  </a:ext>
                </a:extLst>
              </a:tr>
            </a:tbl>
          </a:graphicData>
        </a:graphic>
      </p:graphicFrame>
    </p:spTree>
    <p:extLst>
      <p:ext uri="{BB962C8B-B14F-4D97-AF65-F5344CB8AC3E}">
        <p14:creationId xmlns:p14="http://schemas.microsoft.com/office/powerpoint/2010/main" val="39751684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422502"/>
            <a:ext cx="9745589" cy="4351338"/>
          </a:xfrm>
          <a:prstGeom prst="rect">
            <a:avLst/>
          </a:prstGeom>
        </p:spPr>
        <p:txBody>
          <a:bodyPr lIns="91440" tIns="45720" rIns="91440" bIns="45720" anchor="t">
            <a:normAutofit/>
          </a:bodyPr>
          <a:lstStyle/>
          <a:p>
            <a:pPr>
              <a:lnSpc>
                <a:spcPct val="100000"/>
              </a:lnSpc>
              <a:spcBef>
                <a:spcPts val="1400"/>
              </a:spcBef>
            </a:pPr>
            <a:r>
              <a:rPr lang="en-US" sz="1800" dirty="0">
                <a:solidFill>
                  <a:schemeClr val="accent3">
                    <a:lumMod val="25000"/>
                  </a:schemeClr>
                </a:solidFill>
                <a:latin typeface="Abadi"/>
              </a:rPr>
              <a:t>Here we map the locations of the launch sites across the US.</a:t>
            </a:r>
          </a:p>
          <a:p>
            <a:pPr>
              <a:lnSpc>
                <a:spcPct val="100000"/>
              </a:lnSpc>
              <a:spcBef>
                <a:spcPts val="1400"/>
              </a:spcBef>
            </a:pPr>
            <a:r>
              <a:rPr lang="en-US" sz="1800" dirty="0">
                <a:solidFill>
                  <a:schemeClr val="accent3">
                    <a:lumMod val="25000"/>
                  </a:schemeClr>
                </a:solidFill>
                <a:latin typeface="Abadi"/>
              </a:rPr>
              <a:t>We observe that all launch sites are close to the coastline. VAFB SLC 4E is close to the west coast, while KSC LC-39A and CCAFS (S)LC-40 are close to the east coast.</a:t>
            </a:r>
          </a:p>
          <a:p>
            <a:endParaRPr lang="en-US" sz="2000"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locations across the US</a:t>
            </a:r>
          </a:p>
        </p:txBody>
      </p:sp>
      <p:pic>
        <p:nvPicPr>
          <p:cNvPr id="11266" name="Picture 2">
            <a:extLst>
              <a:ext uri="{FF2B5EF4-FFF2-40B4-BE49-F238E27FC236}">
                <a16:creationId xmlns:a16="http://schemas.microsoft.com/office/drawing/2014/main" id="{B7824E31-9A48-2A33-4845-67EC2B6D44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62908" y="2459461"/>
            <a:ext cx="8666183" cy="43985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16717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473200"/>
            <a:ext cx="9745589" cy="4351338"/>
          </a:xfrm>
          <a:prstGeom prst="rect">
            <a:avLst/>
          </a:prstGeom>
        </p:spPr>
        <p:txBody>
          <a:bodyPr lIns="91440" tIns="45720" rIns="91440" bIns="45720" anchor="t">
            <a:normAutofit/>
          </a:bodyPr>
          <a:lstStyle/>
          <a:p>
            <a:pPr>
              <a:lnSpc>
                <a:spcPct val="100000"/>
              </a:lnSpc>
              <a:spcBef>
                <a:spcPts val="1400"/>
              </a:spcBef>
            </a:pPr>
            <a:r>
              <a:rPr lang="en-US" sz="1800" dirty="0">
                <a:solidFill>
                  <a:schemeClr val="accent3">
                    <a:lumMod val="25000"/>
                  </a:schemeClr>
                </a:solidFill>
                <a:latin typeface="Abadi"/>
              </a:rPr>
              <a:t>We add markers and icons to each launch site based on if the launch was successful or not. This allows us to easily identify the success rate per launch site. For example, launch site CCAFS LC-40 has mostly unsuccessful launches.</a:t>
            </a:r>
            <a:endParaRPr lang="en-US" sz="2000"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(Un)successful launches per launch site</a:t>
            </a:r>
          </a:p>
        </p:txBody>
      </p:sp>
      <p:pic>
        <p:nvPicPr>
          <p:cNvPr id="2" name="Picture 2">
            <a:extLst>
              <a:ext uri="{FF2B5EF4-FFF2-40B4-BE49-F238E27FC236}">
                <a16:creationId xmlns:a16="http://schemas.microsoft.com/office/drawing/2014/main" id="{BD901709-9023-D341-2DC0-D7FDC5718B1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183" r="51585"/>
          <a:stretch/>
        </p:blipFill>
        <p:spPr bwMode="auto">
          <a:xfrm>
            <a:off x="6027811" y="2135504"/>
            <a:ext cx="3905250" cy="46365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5978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389758"/>
            <a:ext cx="10515600" cy="4314825"/>
          </a:xfrm>
          <a:prstGeom prst="rect">
            <a:avLst/>
          </a:prstGeom>
        </p:spPr>
        <p:txBody>
          <a:bodyPr lIns="91440" tIns="45720" rIns="91440" bIns="45720" anchor="t">
            <a:normAutofit/>
          </a:bodyPr>
          <a:lstStyle/>
          <a:p>
            <a:pPr>
              <a:lnSpc>
                <a:spcPct val="100000"/>
              </a:lnSpc>
              <a:spcBef>
                <a:spcPts val="1400"/>
              </a:spcBef>
            </a:pPr>
            <a:r>
              <a:rPr lang="en-US" sz="1800" dirty="0">
                <a:solidFill>
                  <a:schemeClr val="accent3">
                    <a:lumMod val="25000"/>
                  </a:schemeClr>
                </a:solidFill>
                <a:latin typeface="Abadi" panose="020B0604020104020204" pitchFamily="34" charset="0"/>
              </a:rPr>
              <a:t>To investigate the launch sites further, we identify the distance to nearby geographical features.</a:t>
            </a:r>
          </a:p>
          <a:p>
            <a:pPr>
              <a:lnSpc>
                <a:spcPct val="100000"/>
              </a:lnSpc>
              <a:spcBef>
                <a:spcPts val="1400"/>
              </a:spcBef>
            </a:pPr>
            <a:r>
              <a:rPr lang="en-US" sz="1800" dirty="0">
                <a:solidFill>
                  <a:schemeClr val="accent3">
                    <a:lumMod val="25000"/>
                  </a:schemeClr>
                </a:solidFill>
                <a:latin typeface="Abadi" panose="020B0604020104020204" pitchFamily="34" charset="0"/>
              </a:rPr>
              <a:t>For instance, the launch site CCAFS LC-40 is only 0.92 km away from the coastline, as can be seen in the map.</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proximities</a:t>
            </a:r>
          </a:p>
        </p:txBody>
      </p:sp>
      <p:pic>
        <p:nvPicPr>
          <p:cNvPr id="2" name="Picture 2">
            <a:extLst>
              <a:ext uri="{FF2B5EF4-FFF2-40B4-BE49-F238E27FC236}">
                <a16:creationId xmlns:a16="http://schemas.microsoft.com/office/drawing/2014/main" id="{7E2025ED-26CE-D0AF-C7FD-5A35BE1EA07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184" r="12778"/>
          <a:stretch/>
        </p:blipFill>
        <p:spPr bwMode="auto">
          <a:xfrm>
            <a:off x="2446411" y="2221490"/>
            <a:ext cx="7869164" cy="46365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499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609725"/>
            <a:ext cx="10499275" cy="4171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SpaceX is an aerospace company that can achieve much cheaper rocket launches by reusing the first stage of their rocket.</a:t>
            </a:r>
          </a:p>
          <a:p>
            <a:pPr>
              <a:spcBef>
                <a:spcPts val="1400"/>
              </a:spcBef>
            </a:pPr>
            <a:r>
              <a:rPr lang="en-US" sz="2200" dirty="0">
                <a:solidFill>
                  <a:schemeClr val="accent3">
                    <a:lumMod val="25000"/>
                  </a:schemeClr>
                </a:solidFill>
                <a:latin typeface="Abadi" panose="020B0604020104020204" pitchFamily="34" charset="0"/>
              </a:rPr>
              <a:t>For the reuse to be possible the first stage must land successfully, for instance on a drone ship at sea.</a:t>
            </a: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We aim to predict if the first stage of the SpaceX rocket will land successfully, based on historical launch data.</a:t>
            </a:r>
          </a:p>
          <a:p>
            <a:pPr>
              <a:spcBef>
                <a:spcPts val="1400"/>
              </a:spcBef>
            </a:pPr>
            <a:r>
              <a:rPr lang="en-US" sz="2200" dirty="0">
                <a:solidFill>
                  <a:schemeClr val="accent3">
                    <a:lumMod val="25000"/>
                  </a:schemeClr>
                </a:solidFill>
                <a:latin typeface="Abadi" panose="020B0604020104020204" pitchFamily="34" charset="0"/>
              </a:rPr>
              <a:t>Additionally, we aim to get insight into the historical launch data. For instance, we want to identify if there is a relationship between a variety of features and successful landings (e.g., payload mass, launch site, booster version, etc.).</a:t>
            </a: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This pie chart shows the distribution of successful launches across all launch sites. We observe that the largest share of successes is on site KSC LC-39A, and the least amount at CCAFS SLC-40.</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launches per launch site</a:t>
            </a:r>
          </a:p>
        </p:txBody>
      </p:sp>
      <p:pic>
        <p:nvPicPr>
          <p:cNvPr id="12292" name="Picture 4">
            <a:extLst>
              <a:ext uri="{FF2B5EF4-FFF2-40B4-BE49-F238E27FC236}">
                <a16:creationId xmlns:a16="http://schemas.microsoft.com/office/drawing/2014/main" id="{14B859EF-9909-8696-93DA-704378EAE0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89" y="3055360"/>
            <a:ext cx="12192000" cy="29702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0132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Inspecting the launch site with the most successes (KSC LC-39A) further, we observe that nearly 77% of all launches are successful at this site.</a:t>
            </a:r>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for KSC LC-39A</a:t>
            </a:r>
          </a:p>
        </p:txBody>
      </p:sp>
      <p:pic>
        <p:nvPicPr>
          <p:cNvPr id="15362" name="Picture 2">
            <a:extLst>
              <a:ext uri="{FF2B5EF4-FFF2-40B4-BE49-F238E27FC236}">
                <a16:creationId xmlns:a16="http://schemas.microsoft.com/office/drawing/2014/main" id="{26875283-E2C3-6AC3-0C2B-05EC77709E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961788"/>
            <a:ext cx="12192000" cy="29670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61607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383506"/>
            <a:ext cx="10414662" cy="4351338"/>
          </a:xfrm>
          <a:prstGeom prst="rect">
            <a:avLst/>
          </a:prstGeom>
        </p:spPr>
        <p:txBody>
          <a:bodyPr lIns="91440" tIns="45720" rIns="91440" bIns="45720" anchor="t">
            <a:normAutofit/>
          </a:bodyPr>
          <a:lstStyle/>
          <a:p>
            <a:pPr>
              <a:lnSpc>
                <a:spcPct val="100000"/>
              </a:lnSpc>
              <a:spcBef>
                <a:spcPts val="1400"/>
              </a:spcBef>
            </a:pPr>
            <a:r>
              <a:rPr lang="en-US" sz="1800" dirty="0">
                <a:solidFill>
                  <a:schemeClr val="accent3">
                    <a:lumMod val="25000"/>
                  </a:schemeClr>
                </a:solidFill>
                <a:latin typeface="Abadi" panose="020B0604020104020204" pitchFamily="34" charset="0"/>
              </a:rPr>
              <a:t>Here we restrict the payload mass to be between 3000 kg and 6000 kg. We investigate the success rate across all sites, distinguishing by booster version.</a:t>
            </a:r>
          </a:p>
          <a:p>
            <a:pPr>
              <a:lnSpc>
                <a:spcPct val="100000"/>
              </a:lnSpc>
              <a:spcBef>
                <a:spcPts val="1400"/>
              </a:spcBef>
            </a:pPr>
            <a:r>
              <a:rPr lang="en-US" sz="1800" dirty="0">
                <a:solidFill>
                  <a:schemeClr val="accent3">
                    <a:lumMod val="25000"/>
                  </a:schemeClr>
                </a:solidFill>
                <a:latin typeface="Abadi" panose="020B0604020104020204" pitchFamily="34" charset="0"/>
              </a:rPr>
              <a:t>We observe that there are approximately equal number of successful and unsuccessful launches in this payload range across all sites.</a:t>
            </a:r>
          </a:p>
          <a:p>
            <a:pPr>
              <a:lnSpc>
                <a:spcPct val="100000"/>
              </a:lnSpc>
              <a:spcBef>
                <a:spcPts val="1400"/>
              </a:spcBef>
            </a:pPr>
            <a:r>
              <a:rPr lang="en-US" sz="1800" dirty="0">
                <a:solidFill>
                  <a:schemeClr val="accent3">
                    <a:lumMod val="25000"/>
                  </a:schemeClr>
                </a:solidFill>
                <a:latin typeface="Abadi" panose="020B0604020104020204" pitchFamily="34" charset="0"/>
              </a:rPr>
              <a:t>The most successful booster in the payload range is the FT booster.</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by payload mass across all sites</a:t>
            </a:r>
          </a:p>
        </p:txBody>
      </p:sp>
      <p:pic>
        <p:nvPicPr>
          <p:cNvPr id="16386" name="Picture 2">
            <a:extLst>
              <a:ext uri="{FF2B5EF4-FFF2-40B4-BE49-F238E27FC236}">
                <a16:creationId xmlns:a16="http://schemas.microsoft.com/office/drawing/2014/main" id="{F6D69DC6-A385-D384-71FB-811114602C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235325"/>
            <a:ext cx="12192000" cy="3298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3596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1523206"/>
            <a:ext cx="10515601" cy="3811588"/>
          </a:xfrm>
          <a:prstGeom prst="rect">
            <a:avLst/>
          </a:prstGeom>
        </p:spPr>
        <p:txBody>
          <a:bodyPr vert="horz" lIns="91440" tIns="45720" rIns="91440" bIns="45720" rtlCol="0" anchor="t">
            <a:normAutofit/>
          </a:bodyPr>
          <a:lstStyle/>
          <a:p>
            <a:pPr>
              <a:lnSpc>
                <a:spcPct val="100000"/>
              </a:lnSpc>
              <a:spcBef>
                <a:spcPts val="1400"/>
              </a:spcBef>
            </a:pPr>
            <a:r>
              <a:rPr lang="en-US" sz="1600" dirty="0">
                <a:solidFill>
                  <a:schemeClr val="accent3">
                    <a:lumMod val="25000"/>
                  </a:schemeClr>
                </a:solidFill>
                <a:latin typeface="Abadi"/>
              </a:rPr>
              <a:t>After building, training and evaluation all models, we compare the model performance on test data.</a:t>
            </a:r>
          </a:p>
          <a:p>
            <a:pPr>
              <a:lnSpc>
                <a:spcPct val="100000"/>
              </a:lnSpc>
              <a:spcBef>
                <a:spcPts val="1400"/>
              </a:spcBef>
            </a:pPr>
            <a:r>
              <a:rPr lang="en-US" sz="1600" dirty="0">
                <a:solidFill>
                  <a:schemeClr val="accent3">
                    <a:lumMod val="25000"/>
                  </a:schemeClr>
                </a:solidFill>
                <a:latin typeface="Abadi"/>
              </a:rPr>
              <a:t>We observe that all models achieve the same model accuracy.</a:t>
            </a:r>
          </a:p>
          <a:p>
            <a:pPr>
              <a:lnSpc>
                <a:spcPct val="100000"/>
              </a:lnSpc>
              <a:spcBef>
                <a:spcPts val="1400"/>
              </a:spcBef>
            </a:pPr>
            <a:r>
              <a:rPr lang="en-US" sz="1600" dirty="0">
                <a:solidFill>
                  <a:schemeClr val="accent3">
                    <a:lumMod val="25000"/>
                  </a:schemeClr>
                </a:solidFill>
                <a:latin typeface="Abadi"/>
              </a:rPr>
              <a:t>Since the model accuracy is identical, we choose to go with the decision tree model, since this is easiest to be interpreted by a human.</a:t>
            </a:r>
            <a:endParaRPr lang="en-US" sz="16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a:extLst>
              <a:ext uri="{FF2B5EF4-FFF2-40B4-BE49-F238E27FC236}">
                <a16:creationId xmlns:a16="http://schemas.microsoft.com/office/drawing/2014/main" id="{9597BEB8-61BE-1C3D-5DC0-AF2E9F7C50BB}"/>
              </a:ext>
            </a:extLst>
          </p:cNvPr>
          <p:cNvPicPr>
            <a:picLocks noChangeAspect="1"/>
          </p:cNvPicPr>
          <p:nvPr/>
        </p:nvPicPr>
        <p:blipFill>
          <a:blip r:embed="rId3"/>
          <a:stretch>
            <a:fillRect/>
          </a:stretch>
        </p:blipFill>
        <p:spPr>
          <a:xfrm>
            <a:off x="3395662" y="2647950"/>
            <a:ext cx="5400675" cy="4114800"/>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428750"/>
            <a:ext cx="9477960" cy="3811588"/>
          </a:xfrm>
          <a:prstGeom prst="rect">
            <a:avLst/>
          </a:prstGeom>
        </p:spPr>
        <p:txBody>
          <a:bodyPr>
            <a:normAutofit/>
          </a:bodyPr>
          <a:lstStyle/>
          <a:p>
            <a:pPr>
              <a:lnSpc>
                <a:spcPct val="100000"/>
              </a:lnSpc>
              <a:spcBef>
                <a:spcPts val="1400"/>
              </a:spcBef>
            </a:pPr>
            <a:r>
              <a:rPr lang="en-US" sz="1800" dirty="0">
                <a:solidFill>
                  <a:schemeClr val="accent3">
                    <a:lumMod val="25000"/>
                  </a:schemeClr>
                </a:solidFill>
                <a:latin typeface="Abadi" panose="020B0604020104020204" pitchFamily="34" charset="0"/>
              </a:rPr>
              <a:t>The confusion matrix of the best performing model (decision tree) is shown below.</a:t>
            </a:r>
          </a:p>
          <a:p>
            <a:pPr>
              <a:lnSpc>
                <a:spcPct val="100000"/>
              </a:lnSpc>
              <a:spcBef>
                <a:spcPts val="1400"/>
              </a:spcBef>
            </a:pPr>
            <a:r>
              <a:rPr lang="en-US" sz="1800" dirty="0">
                <a:solidFill>
                  <a:schemeClr val="accent3">
                    <a:lumMod val="25000"/>
                  </a:schemeClr>
                </a:solidFill>
                <a:latin typeface="Abadi" panose="020B0604020104020204" pitchFamily="34" charset="0"/>
              </a:rPr>
              <a:t>We observe that the model correctly predicts all true labels that are equal to ‘landed’, while it struggles with cases where the true label is equal to ‘did not land’. In other words, it has a high False Positive rate.</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a:extLst>
              <a:ext uri="{FF2B5EF4-FFF2-40B4-BE49-F238E27FC236}">
                <a16:creationId xmlns:a16="http://schemas.microsoft.com/office/drawing/2014/main" id="{9C299CCC-D5B3-0E64-B9F8-9642CA53A08F}"/>
              </a:ext>
            </a:extLst>
          </p:cNvPr>
          <p:cNvPicPr>
            <a:picLocks noChangeAspect="1"/>
          </p:cNvPicPr>
          <p:nvPr/>
        </p:nvPicPr>
        <p:blipFill>
          <a:blip r:embed="rId3"/>
          <a:stretch>
            <a:fillRect/>
          </a:stretch>
        </p:blipFill>
        <p:spPr>
          <a:xfrm>
            <a:off x="3761772" y="2524125"/>
            <a:ext cx="5048250" cy="433387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0" y="1875054"/>
            <a:ext cx="10687961"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aimed to predict the successful landing of a booster, to predict if it can be reused for a future rocket launch. This significantly reduces the cost of a rocket launch.</a:t>
            </a:r>
          </a:p>
          <a:p>
            <a:pPr>
              <a:lnSpc>
                <a:spcPct val="100000"/>
              </a:lnSpc>
              <a:spcBef>
                <a:spcPts val="1400"/>
              </a:spcBef>
            </a:pPr>
            <a:r>
              <a:rPr lang="en-US" sz="2200" dirty="0">
                <a:solidFill>
                  <a:schemeClr val="accent3">
                    <a:lumMod val="25000"/>
                  </a:schemeClr>
                </a:solidFill>
                <a:latin typeface="Abadi" panose="020B0604020104020204" pitchFamily="34" charset="0"/>
              </a:rPr>
              <a:t>We gathered data using web scraping and REST APIs on historical launch data.</a:t>
            </a:r>
          </a:p>
          <a:p>
            <a:pPr>
              <a:lnSpc>
                <a:spcPct val="100000"/>
              </a:lnSpc>
              <a:spcBef>
                <a:spcPts val="1400"/>
              </a:spcBef>
            </a:pPr>
            <a:r>
              <a:rPr lang="en-US" sz="2200" dirty="0">
                <a:solidFill>
                  <a:schemeClr val="accent3">
                    <a:lumMod val="25000"/>
                  </a:schemeClr>
                </a:solidFill>
                <a:latin typeface="Abadi" panose="020B0604020104020204" pitchFamily="34" charset="0"/>
              </a:rPr>
              <a:t>After processing the gathered data, we observed trends in this data that gave us initial insights into the data.</a:t>
            </a:r>
          </a:p>
          <a:p>
            <a:pPr>
              <a:lnSpc>
                <a:spcPct val="100000"/>
              </a:lnSpc>
              <a:spcBef>
                <a:spcPts val="1400"/>
              </a:spcBef>
            </a:pPr>
            <a:r>
              <a:rPr lang="en-US" sz="2200" dirty="0">
                <a:solidFill>
                  <a:schemeClr val="accent3">
                    <a:lumMod val="25000"/>
                  </a:schemeClr>
                </a:solidFill>
                <a:latin typeface="Abadi" panose="020B0604020104020204" pitchFamily="34" charset="0"/>
              </a:rPr>
              <a:t>Finally, we built classification models that can predict if a landing will be successful based on historical launches.</a:t>
            </a:r>
          </a:p>
          <a:p>
            <a:pPr>
              <a:lnSpc>
                <a:spcPct val="100000"/>
              </a:lnSpc>
              <a:spcBef>
                <a:spcPts val="1400"/>
              </a:spcBef>
            </a:pPr>
            <a:r>
              <a:rPr lang="en-US" sz="2200" dirty="0">
                <a:solidFill>
                  <a:schemeClr val="accent3">
                    <a:lumMod val="25000"/>
                  </a:schemeClr>
                </a:solidFill>
                <a:latin typeface="Abadi" panose="020B0604020104020204" pitchFamily="34" charset="0"/>
              </a:rPr>
              <a:t>All models performed identical. We choose to go with a decision tree model since this is easiest to be interpreted by humans.</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All code, figures and SQL queries can be found at the GitHub repo linked below.</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https://github.com/StijnvanderLippe/IBM-Data-Science-Professional-Certificate/tree/main/Module%2010%20Applied%20Data%20Science%20Capstone</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7125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The historical launch data was gathered from a variety of sources.</a:t>
            </a:r>
          </a:p>
          <a:p>
            <a:pPr lvl="1">
              <a:lnSpc>
                <a:spcPct val="120000"/>
              </a:lnSpc>
              <a:spcBef>
                <a:spcPts val="1400"/>
              </a:spcBef>
            </a:pPr>
            <a:r>
              <a:rPr lang="en-US" sz="7600" dirty="0">
                <a:solidFill>
                  <a:schemeClr val="bg2">
                    <a:lumMod val="50000"/>
                  </a:schemeClr>
                </a:solidFill>
                <a:latin typeface="Abadi"/>
              </a:rPr>
              <a:t>This includes web scraping to get a list of historical launches and REST APIs to get specific details of each launch.</a:t>
            </a:r>
          </a:p>
          <a:p>
            <a:pPr>
              <a:lnSpc>
                <a:spcPct val="120000"/>
              </a:lnSpc>
              <a:spcBef>
                <a:spcPts val="1400"/>
              </a:spcBef>
            </a:pPr>
            <a:r>
              <a:rPr lang="en-US" sz="8000" dirty="0">
                <a:solidFill>
                  <a:schemeClr val="bg2">
                    <a:lumMod val="50000"/>
                  </a:schemeClr>
                </a:solidFill>
                <a:latin typeface="Abadi"/>
              </a:rPr>
              <a:t> </a:t>
            </a:r>
            <a:r>
              <a:rPr lang="en-US" sz="92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Before we can get insights into the gathered data, we need to process it. This includes removing null values, removing unnecessary data, and normalizing the data.</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We compare a range of algorithms, which we optimize to find the best algorithm.</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historical launch data was gathered from a variety of sources.</a:t>
            </a:r>
          </a:p>
          <a:p>
            <a:pPr>
              <a:lnSpc>
                <a:spcPct val="100000"/>
              </a:lnSpc>
              <a:spcBef>
                <a:spcPts val="1400"/>
              </a:spcBef>
            </a:pPr>
            <a:r>
              <a:rPr lang="en-US" sz="2200" dirty="0">
                <a:solidFill>
                  <a:schemeClr val="accent3">
                    <a:lumMod val="25000"/>
                  </a:schemeClr>
                </a:solidFill>
                <a:latin typeface="Abadi" panose="020B0604020104020204" pitchFamily="34" charset="0"/>
              </a:rPr>
              <a:t>This includes REST APIs and web scraping, to get a list of launches and the details of each launch.</a:t>
            </a:r>
          </a:p>
          <a:p>
            <a:pPr>
              <a:lnSpc>
                <a:spcPct val="100000"/>
              </a:lnSpc>
              <a:spcBef>
                <a:spcPts val="1400"/>
              </a:spcBef>
            </a:pPr>
            <a:r>
              <a:rPr lang="en-US" sz="2200" dirty="0">
                <a:solidFill>
                  <a:schemeClr val="accent3">
                    <a:lumMod val="25000"/>
                  </a:schemeClr>
                </a:solidFill>
                <a:latin typeface="Abadi" panose="020B0604020104020204" pitchFamily="34" charset="0"/>
              </a:rPr>
              <a:t>All this data is necessary to answer the questions we posed earlier.</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791075"/>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As a first step, we use the SpaceX API to get information about each launch.</a:t>
            </a:r>
          </a:p>
          <a:p>
            <a:pPr>
              <a:lnSpc>
                <a:spcPct val="100000"/>
              </a:lnSpc>
              <a:spcBef>
                <a:spcPts val="1400"/>
              </a:spcBef>
            </a:pPr>
            <a:r>
              <a:rPr lang="en-US" sz="2200" dirty="0">
                <a:solidFill>
                  <a:schemeClr val="accent3">
                    <a:lumMod val="25000"/>
                  </a:schemeClr>
                </a:solidFill>
                <a:latin typeface="Abadi" panose="020B0604020104020204" pitchFamily="34" charset="0"/>
              </a:rPr>
              <a:t>For this, we follow the procedure in the flowchart shown to the right.</a:t>
            </a:r>
          </a:p>
          <a:p>
            <a:pPr>
              <a:lnSpc>
                <a:spcPct val="100000"/>
              </a:lnSpc>
              <a:spcBef>
                <a:spcPts val="1400"/>
              </a:spcBef>
            </a:pPr>
            <a:r>
              <a:rPr lang="en-US" sz="2200" dirty="0">
                <a:solidFill>
                  <a:schemeClr val="accent3">
                    <a:lumMod val="25000"/>
                  </a:schemeClr>
                </a:solidFill>
                <a:latin typeface="Abadi"/>
              </a:rPr>
              <a:t>The result of our request is a .</a:t>
            </a:r>
            <a:r>
              <a:rPr lang="en-US" sz="2200" dirty="0" err="1">
                <a:solidFill>
                  <a:schemeClr val="accent3">
                    <a:lumMod val="25000"/>
                  </a:schemeClr>
                </a:solidFill>
                <a:latin typeface="Abadi"/>
              </a:rPr>
              <a:t>json</a:t>
            </a:r>
            <a:r>
              <a:rPr lang="en-US" sz="2200" dirty="0">
                <a:solidFill>
                  <a:schemeClr val="accent3">
                    <a:lumMod val="25000"/>
                  </a:schemeClr>
                </a:solidFill>
                <a:latin typeface="Abadi"/>
              </a:rPr>
              <a:t> file, which we normalize and output into a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source code for the collection of data using the SpaceX API can be found </a:t>
            </a:r>
            <a:r>
              <a:rPr lang="en-US" sz="2200" dirty="0">
                <a:solidFill>
                  <a:schemeClr val="accent3">
                    <a:lumMod val="25000"/>
                  </a:schemeClr>
                </a:solidFill>
                <a:latin typeface="Abadi" panose="020B0604020104020204" pitchFamily="34" charset="0"/>
                <a:hlinkClick r:id="rId3"/>
              </a:rPr>
              <a:t>here</a:t>
            </a:r>
            <a:r>
              <a:rPr lang="en-US" sz="2200" dirty="0">
                <a:solidFill>
                  <a:schemeClr val="accent3">
                    <a:lumMod val="25000"/>
                  </a:schemeClr>
                </a:solidFill>
                <a:latin typeface="Abadi" panose="020B0604020104020204" pitchFamily="34" charset="0"/>
              </a:rPr>
              <a:t>.</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050" name="Picture 2">
            <a:extLst>
              <a:ext uri="{FF2B5EF4-FFF2-40B4-BE49-F238E27FC236}">
                <a16:creationId xmlns:a16="http://schemas.microsoft.com/office/drawing/2014/main" id="{8A922D8B-AB5D-638A-A2F9-84EBA9EB5F4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11296"/>
          <a:stretch/>
        </p:blipFill>
        <p:spPr bwMode="auto">
          <a:xfrm>
            <a:off x="5867256" y="2500953"/>
            <a:ext cx="5547011" cy="27895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000" dirty="0">
                <a:solidFill>
                  <a:schemeClr val="accent3">
                    <a:lumMod val="25000"/>
                  </a:schemeClr>
                </a:solidFill>
                <a:latin typeface="Abadi"/>
              </a:rPr>
              <a:t>For the second step, we consult the web to gather more information about each launch.</a:t>
            </a:r>
          </a:p>
          <a:p>
            <a:pPr>
              <a:lnSpc>
                <a:spcPct val="100000"/>
              </a:lnSpc>
              <a:spcBef>
                <a:spcPts val="1400"/>
              </a:spcBef>
            </a:pPr>
            <a:r>
              <a:rPr lang="en-US" sz="2000" dirty="0">
                <a:solidFill>
                  <a:schemeClr val="accent3">
                    <a:lumMod val="25000"/>
                  </a:schemeClr>
                </a:solidFill>
                <a:latin typeface="Abadi"/>
              </a:rPr>
              <a:t>To automate this, we use web scraping to scrape Wikipedia tables, following the procedure shown to the right.</a:t>
            </a:r>
          </a:p>
          <a:p>
            <a:pPr>
              <a:lnSpc>
                <a:spcPct val="100000"/>
              </a:lnSpc>
              <a:spcBef>
                <a:spcPts val="1400"/>
              </a:spcBef>
            </a:pPr>
            <a:r>
              <a:rPr lang="en-US" sz="2000" dirty="0">
                <a:solidFill>
                  <a:schemeClr val="accent3">
                    <a:lumMod val="25000"/>
                  </a:schemeClr>
                </a:solidFill>
                <a:latin typeface="Abadi"/>
              </a:rPr>
              <a:t>The HTML tables are processed using the </a:t>
            </a:r>
            <a:r>
              <a:rPr lang="en-US" sz="2000" dirty="0" err="1">
                <a:solidFill>
                  <a:schemeClr val="accent3">
                    <a:lumMod val="25000"/>
                  </a:schemeClr>
                </a:solidFill>
                <a:latin typeface="Abadi"/>
              </a:rPr>
              <a:t>BeautifulSoup</a:t>
            </a:r>
            <a:r>
              <a:rPr lang="en-US" sz="2000" dirty="0">
                <a:solidFill>
                  <a:schemeClr val="accent3">
                    <a:lumMod val="25000"/>
                  </a:schemeClr>
                </a:solidFill>
                <a:latin typeface="Abadi"/>
              </a:rPr>
              <a:t> library in Python.</a:t>
            </a:r>
          </a:p>
          <a:p>
            <a:pPr>
              <a:lnSpc>
                <a:spcPct val="100000"/>
              </a:lnSpc>
              <a:spcBef>
                <a:spcPts val="1400"/>
              </a:spcBef>
            </a:pPr>
            <a:endParaRPr lang="en-US" sz="2000" dirty="0">
              <a:solidFill>
                <a:schemeClr val="accent3">
                  <a:lumMod val="25000"/>
                </a:schemeClr>
              </a:solidFill>
              <a:latin typeface="Abadi" panose="020B0604020104020204" pitchFamily="34" charset="0"/>
            </a:endParaRPr>
          </a:p>
          <a:p>
            <a:pPr>
              <a:lnSpc>
                <a:spcPct val="100000"/>
              </a:lnSpc>
              <a:spcBef>
                <a:spcPts val="1400"/>
              </a:spcBef>
            </a:pPr>
            <a:r>
              <a:rPr lang="en-US" sz="2000" dirty="0">
                <a:solidFill>
                  <a:schemeClr val="accent3">
                    <a:lumMod val="25000"/>
                  </a:schemeClr>
                </a:solidFill>
                <a:latin typeface="Abadi" panose="020B0604020104020204" pitchFamily="34" charset="0"/>
              </a:rPr>
              <a:t>The source code for the web scraping can be found </a:t>
            </a:r>
            <a:r>
              <a:rPr lang="en-US" sz="2000" dirty="0">
                <a:solidFill>
                  <a:schemeClr val="accent3">
                    <a:lumMod val="25000"/>
                  </a:schemeClr>
                </a:solidFill>
                <a:latin typeface="Abadi" panose="020B0604020104020204" pitchFamily="34" charset="0"/>
                <a:hlinkClick r:id="rId3"/>
              </a:rPr>
              <a:t>here</a:t>
            </a:r>
            <a:r>
              <a:rPr lang="en-US" sz="2000" dirty="0">
                <a:solidFill>
                  <a:schemeClr val="accent3">
                    <a:lumMod val="25000"/>
                  </a:schemeClr>
                </a:solidFill>
                <a:latin typeface="Abadi" panose="020B0604020104020204" pitchFamily="34" charset="0"/>
              </a:rPr>
              <a:t>.</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1028" name="Picture 4" descr="What Is Web Scraping? (How it Works and Why it's So Valuable)">
            <a:extLst>
              <a:ext uri="{FF2B5EF4-FFF2-40B4-BE49-F238E27FC236}">
                <a16:creationId xmlns:a16="http://schemas.microsoft.com/office/drawing/2014/main" id="{18CA0BE6-8B9E-9345-F5FB-F3A22B1E4E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11384" y="1738227"/>
            <a:ext cx="3406776" cy="42609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193</TotalTime>
  <Words>3073</Words>
  <Application>Microsoft Office PowerPoint</Application>
  <PresentationFormat>Widescreen</PresentationFormat>
  <Paragraphs>424</Paragraphs>
  <Slides>49</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49</vt:i4>
      </vt:variant>
    </vt:vector>
  </HeadingPairs>
  <TitlesOfParts>
    <vt:vector size="54"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Stijn van der Lippe</cp:lastModifiedBy>
  <cp:revision>302</cp:revision>
  <dcterms:created xsi:type="dcterms:W3CDTF">2021-04-29T18:58:34Z</dcterms:created>
  <dcterms:modified xsi:type="dcterms:W3CDTF">2024-04-05T11:28:01Z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